
<file path=[Content_Types].xml><?xml version="1.0" encoding="utf-8"?>
<Types xmlns="http://schemas.openxmlformats.org/package/2006/content-types">
  <Default Extension="wmf" ContentType="image/x-wmf"/>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3"/>
  </p:notesMasterIdLst>
  <p:sldIdLst>
    <p:sldId id="256" r:id="rId2"/>
    <p:sldId id="257" r:id="rId3"/>
    <p:sldId id="265" r:id="rId4"/>
    <p:sldId id="261" r:id="rId5"/>
    <p:sldId id="268" r:id="rId6"/>
    <p:sldId id="263" r:id="rId7"/>
    <p:sldId id="260" r:id="rId8"/>
    <p:sldId id="269" r:id="rId9"/>
    <p:sldId id="270" r:id="rId10"/>
    <p:sldId id="279" r:id="rId11"/>
    <p:sldId id="286" r:id="rId12"/>
    <p:sldId id="287" r:id="rId13"/>
    <p:sldId id="285" r:id="rId14"/>
    <p:sldId id="282" r:id="rId15"/>
    <p:sldId id="281" r:id="rId16"/>
    <p:sldId id="284" r:id="rId17"/>
    <p:sldId id="272" r:id="rId18"/>
    <p:sldId id="288" r:id="rId19"/>
    <p:sldId id="273" r:id="rId20"/>
    <p:sldId id="278" r:id="rId21"/>
    <p:sldId id="289" r:id="rId22"/>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65413" autoAdjust="0"/>
    <p:restoredTop sz="94629" autoAdjust="0"/>
  </p:normalViewPr>
  <p:slideViewPr>
    <p:cSldViewPr>
      <p:cViewPr varScale="1">
        <p:scale>
          <a:sx n="111" d="100"/>
          <a:sy n="111" d="100"/>
        </p:scale>
        <p:origin x="-954"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F74BA68B-F781-485A-B759-342C45697487}" type="datetimeFigureOut">
              <a:rPr lang="he-IL" smtClean="0"/>
              <a:t>י"א/אייר/תשע"ד</a:t>
            </a:fld>
            <a:endParaRPr lang="he-IL"/>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1D3D3239-C43F-4E35-9265-E5840DCAB30F}" type="slidenum">
              <a:rPr lang="he-IL" smtClean="0"/>
              <a:t>‹#›</a:t>
            </a:fld>
            <a:endParaRPr lang="he-IL"/>
          </a:p>
        </p:txBody>
      </p:sp>
    </p:spTree>
    <p:extLst>
      <p:ext uri="{BB962C8B-B14F-4D97-AF65-F5344CB8AC3E}">
        <p14:creationId xmlns:p14="http://schemas.microsoft.com/office/powerpoint/2010/main" val="330995428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1D3D3239-C43F-4E35-9265-E5840DCAB30F}" type="slidenum">
              <a:rPr lang="he-IL" smtClean="0"/>
              <a:t>1</a:t>
            </a:fld>
            <a:endParaRPr lang="he-IL"/>
          </a:p>
        </p:txBody>
      </p:sp>
    </p:spTree>
    <p:extLst>
      <p:ext uri="{BB962C8B-B14F-4D97-AF65-F5344CB8AC3E}">
        <p14:creationId xmlns:p14="http://schemas.microsoft.com/office/powerpoint/2010/main" val="298052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2566664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207240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226001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hasCustomPrompt="1"/>
          </p:nvPr>
        </p:nvSpPr>
        <p:spPr/>
        <p:txBody>
          <a:bodyPr/>
          <a:lstStyle/>
          <a:p>
            <a:r>
              <a:rPr lang="he-IL" dirty="0" smtClean="0"/>
              <a:t>כותרת</a:t>
            </a:r>
            <a:endParaRPr lang="he-IL" dirty="0"/>
          </a:p>
        </p:txBody>
      </p:sp>
      <p:sp>
        <p:nvSpPr>
          <p:cNvPr id="3" name="מציין מיקום תוכן 2"/>
          <p:cNvSpPr>
            <a:spLocks noGrp="1"/>
          </p:cNvSpPr>
          <p:nvPr>
            <p:ph idx="1"/>
          </p:nvPr>
        </p:nvSpPr>
        <p:spPr/>
        <p:txBody>
          <a:bodyPr/>
          <a:lstStyle/>
          <a:p>
            <a:pPr lvl="0"/>
            <a:r>
              <a:rPr lang="he-IL" dirty="0" smtClean="0"/>
              <a:t>לחץ כדי לערוך סגנונות טקסט של תבנית בסיס</a:t>
            </a:r>
          </a:p>
          <a:p>
            <a:pPr lvl="1"/>
            <a:r>
              <a:rPr lang="he-IL" dirty="0" smtClean="0"/>
              <a:t>רמה שנייה</a:t>
            </a:r>
          </a:p>
          <a:p>
            <a:pPr lvl="2"/>
            <a:r>
              <a:rPr lang="he-IL" dirty="0" smtClean="0"/>
              <a:t>רמה שלישית</a:t>
            </a:r>
          </a:p>
          <a:p>
            <a:pPr lvl="3"/>
            <a:r>
              <a:rPr lang="he-IL" dirty="0" smtClean="0"/>
              <a:t>רמה רביעית</a:t>
            </a:r>
          </a:p>
          <a:p>
            <a:pPr lvl="4"/>
            <a:r>
              <a:rPr lang="he-IL" dirty="0" smtClean="0"/>
              <a:t>רמה חמישית</a:t>
            </a:r>
            <a:endParaRPr lang="he-IL" dirty="0"/>
          </a:p>
        </p:txBody>
      </p:sp>
      <p:sp>
        <p:nvSpPr>
          <p:cNvPr id="4" name="מציין מיקום של תאריך 3"/>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348980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231596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399767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390128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274411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725311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100860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7E620216-648E-45FB-B009-A6EBDD5C36A8}" type="datetimeFigureOut">
              <a:rPr lang="he-IL" smtClean="0"/>
              <a:t>י"א/אייר/תשע"ד</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6169DDD5-43B2-44BE-879C-04D161DF3516}" type="slidenum">
              <a:rPr lang="he-IL" smtClean="0"/>
              <a:t>‹#›</a:t>
            </a:fld>
            <a:endParaRPr lang="he-IL"/>
          </a:p>
        </p:txBody>
      </p:sp>
    </p:spTree>
    <p:extLst>
      <p:ext uri="{BB962C8B-B14F-4D97-AF65-F5344CB8AC3E}">
        <p14:creationId xmlns:p14="http://schemas.microsoft.com/office/powerpoint/2010/main" val="1430264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2080">
              <a:schemeClr val="tx2">
                <a:lumMod val="20000"/>
                <a:lumOff val="80000"/>
              </a:schemeClr>
            </a:gs>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E620216-648E-45FB-B009-A6EBDD5C36A8}" type="datetimeFigureOut">
              <a:rPr lang="he-IL" smtClean="0"/>
              <a:t>י"א/אייר/תשע"ד</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169DDD5-43B2-44BE-879C-04D161DF3516}" type="slidenum">
              <a:rPr lang="he-IL" smtClean="0"/>
              <a:t>‹#›</a:t>
            </a:fld>
            <a:endParaRPr lang="he-IL"/>
          </a:p>
        </p:txBody>
      </p:sp>
    </p:spTree>
    <p:extLst>
      <p:ext uri="{BB962C8B-B14F-4D97-AF65-F5344CB8AC3E}">
        <p14:creationId xmlns:p14="http://schemas.microsoft.com/office/powerpoint/2010/main" val="3485914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venturebeat.com/2014/01/20/10-online-pc-games-that-made-more-than-100m-in-microtransaction-sales-last-yea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jpeg"/><Relationship Id="rId5" Type="http://schemas.openxmlformats.org/officeDocument/2006/relationships/hyperlink" Target="http://www.statisticbrain.com/blizzard-entertainment-statistics/" TargetMode="Externa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p:cNvSpPr/>
          <p:nvPr/>
        </p:nvSpPr>
        <p:spPr>
          <a:xfrm>
            <a:off x="123168" y="703106"/>
            <a:ext cx="8955721" cy="923330"/>
          </a:xfrm>
          <a:prstGeom prst="rect">
            <a:avLst/>
          </a:prstGeom>
          <a:noFill/>
        </p:spPr>
        <p:txBody>
          <a:bodyPr wrap="none" lIns="91440" tIns="45720" rIns="91440" bIns="45720">
            <a:spAutoFit/>
          </a:bodyPr>
          <a:lstStyle/>
          <a:p>
            <a:pPr algn="ctr"/>
            <a:r>
              <a:rPr lang="en-US" sz="5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EVENT DRIVEN ARCHITECTURE</a:t>
            </a:r>
            <a:endParaRPr lang="he-IL" sz="5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5" name="TextBox 4"/>
          <p:cNvSpPr txBox="1"/>
          <p:nvPr/>
        </p:nvSpPr>
        <p:spPr>
          <a:xfrm>
            <a:off x="611560" y="3429000"/>
            <a:ext cx="8136904" cy="1815882"/>
          </a:xfrm>
          <a:prstGeom prst="rect">
            <a:avLst/>
          </a:prstGeom>
          <a:noFill/>
        </p:spPr>
        <p:txBody>
          <a:bodyPr wrap="square" rtlCol="1">
            <a:spAutoFit/>
          </a:bodyPr>
          <a:lstStyle/>
          <a:p>
            <a:r>
              <a:rPr lang="he-IL" sz="2800" dirty="0" smtClean="0"/>
              <a:t>מציג </a:t>
            </a:r>
            <a:r>
              <a:rPr lang="he-IL" sz="2800" dirty="0"/>
              <a:t>: רומן </a:t>
            </a:r>
            <a:r>
              <a:rPr lang="he-IL" sz="2800" dirty="0" smtClean="0"/>
              <a:t>שולמן.</a:t>
            </a:r>
          </a:p>
          <a:p>
            <a:endParaRPr lang="he-IL" sz="2800" dirty="0" smtClean="0"/>
          </a:p>
          <a:p>
            <a:r>
              <a:rPr lang="he-IL" sz="2800" dirty="0" smtClean="0"/>
              <a:t>משתתפים: אלישי </a:t>
            </a:r>
            <a:r>
              <a:rPr lang="he-IL" sz="2800" dirty="0"/>
              <a:t>לוזון, </a:t>
            </a:r>
            <a:r>
              <a:rPr lang="he-IL" sz="2800" dirty="0" smtClean="0"/>
              <a:t>אייל שדה, קוסטיה אלכסנדרובסקי.  </a:t>
            </a:r>
          </a:p>
          <a:p>
            <a:endParaRPr lang="he-IL" sz="2800" dirty="0"/>
          </a:p>
        </p:txBody>
      </p:sp>
      <p:sp>
        <p:nvSpPr>
          <p:cNvPr id="2" name="TextBox 1"/>
          <p:cNvSpPr txBox="1"/>
          <p:nvPr/>
        </p:nvSpPr>
        <p:spPr>
          <a:xfrm>
            <a:off x="827584" y="2060848"/>
            <a:ext cx="7776864" cy="1200329"/>
          </a:xfrm>
          <a:prstGeom prst="rect">
            <a:avLst/>
          </a:prstGeom>
          <a:noFill/>
        </p:spPr>
        <p:txBody>
          <a:bodyPr wrap="square" rtlCol="1">
            <a:spAutoFit/>
          </a:bodyPr>
          <a:lstStyle/>
          <a:p>
            <a:pPr algn="ctr"/>
            <a:r>
              <a:rPr lang="en-US" sz="3600" dirty="0">
                <a:ln w="17780" cmpd="sng">
                  <a:solidFill>
                    <a:schemeClr val="tx2">
                      <a:lumMod val="50000"/>
                    </a:schemeClr>
                  </a:solidFill>
                  <a:prstDash val="solid"/>
                  <a:miter lim="800000"/>
                </a:ln>
                <a:solidFill>
                  <a:schemeClr val="accent6">
                    <a:lumMod val="75000"/>
                  </a:schemeClr>
                </a:solidFill>
                <a:effectLst>
                  <a:outerShdw blurRad="38100" dist="38100" dir="2700000" algn="tl">
                    <a:srgbClr val="000000">
                      <a:alpha val="43137"/>
                    </a:srgbClr>
                  </a:outerShdw>
                </a:effectLst>
              </a:rPr>
              <a:t>Application of </a:t>
            </a:r>
            <a:r>
              <a:rPr lang="en-US" sz="3600" dirty="0" smtClean="0">
                <a:ln w="17780" cmpd="sng">
                  <a:solidFill>
                    <a:schemeClr val="tx2">
                      <a:lumMod val="50000"/>
                    </a:schemeClr>
                  </a:solidFill>
                  <a:prstDash val="solid"/>
                  <a:miter lim="800000"/>
                </a:ln>
                <a:solidFill>
                  <a:schemeClr val="accent6">
                    <a:lumMod val="75000"/>
                  </a:schemeClr>
                </a:solidFill>
                <a:effectLst>
                  <a:outerShdw blurRad="38100" dist="38100" dir="2700000" algn="tl">
                    <a:srgbClr val="000000">
                      <a:alpha val="43137"/>
                    </a:srgbClr>
                  </a:outerShdw>
                </a:effectLst>
              </a:rPr>
              <a:t>EDA technology in </a:t>
            </a:r>
            <a:r>
              <a:rPr lang="en-US" sz="3600" dirty="0">
                <a:ln w="17780" cmpd="sng">
                  <a:solidFill>
                    <a:schemeClr val="tx2">
                      <a:lumMod val="50000"/>
                    </a:schemeClr>
                  </a:solidFill>
                  <a:prstDash val="solid"/>
                  <a:miter lim="800000"/>
                </a:ln>
                <a:solidFill>
                  <a:schemeClr val="accent6">
                    <a:lumMod val="75000"/>
                  </a:schemeClr>
                </a:solidFill>
                <a:effectLst>
                  <a:outerShdw blurRad="38100" dist="38100" dir="2700000" algn="tl">
                    <a:srgbClr val="000000">
                      <a:alpha val="43137"/>
                    </a:srgbClr>
                  </a:outerShdw>
                </a:effectLst>
              </a:rPr>
              <a:t>modern MMORPG</a:t>
            </a:r>
            <a:endParaRPr lang="he-IL" sz="3600" dirty="0">
              <a:ln w="17780" cmpd="sng">
                <a:solidFill>
                  <a:schemeClr val="tx2">
                    <a:lumMod val="50000"/>
                  </a:schemeClr>
                </a:solidFill>
                <a:prstDash val="solid"/>
                <a:miter lim="800000"/>
              </a:ln>
              <a:solidFill>
                <a:schemeClr val="accent6">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5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9" y="404664"/>
            <a:ext cx="6542368" cy="769441"/>
          </a:xfrm>
          <a:prstGeom prst="rect">
            <a:avLst/>
          </a:prstGeom>
          <a:noFill/>
        </p:spPr>
        <p:txBody>
          <a:bodyPr wrap="none" lIns="91440" tIns="45720" rIns="91440" bIns="45720">
            <a:spAutoFit/>
          </a:bodyPr>
          <a:lstStyle/>
          <a:p>
            <a:pPr algn="ctr"/>
            <a:r>
              <a:rPr lang="en-US"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2" name="TextBox 1"/>
          <p:cNvSpPr txBox="1"/>
          <p:nvPr/>
        </p:nvSpPr>
        <p:spPr>
          <a:xfrm>
            <a:off x="2915816" y="2132856"/>
            <a:ext cx="5297299" cy="2308324"/>
          </a:xfrm>
          <a:prstGeom prst="rect">
            <a:avLst/>
          </a:prstGeom>
          <a:noFill/>
        </p:spPr>
        <p:txBody>
          <a:bodyPr wrap="square" rtlCol="1">
            <a:spAutoFit/>
          </a:bodyPr>
          <a:lstStyle/>
          <a:p>
            <a:r>
              <a:rPr lang="he-IL" dirty="0" smtClean="0"/>
              <a:t>הארכיטקטורה הכללית </a:t>
            </a:r>
            <a:r>
              <a:rPr lang="he-IL" dirty="0" smtClean="0"/>
              <a:t>של </a:t>
            </a:r>
            <a:r>
              <a:rPr lang="en-US" dirty="0" smtClean="0"/>
              <a:t>MMORPG</a:t>
            </a:r>
            <a:r>
              <a:rPr lang="he-IL" dirty="0" smtClean="0"/>
              <a:t> </a:t>
            </a:r>
            <a:r>
              <a:rPr lang="he-IL" dirty="0" smtClean="0"/>
              <a:t>היא שרת-לקוח קלאסי. כל </a:t>
            </a:r>
            <a:r>
              <a:rPr lang="he-IL" dirty="0" smtClean="0"/>
              <a:t>החישובים ואינטראקציות מבוצעות בשרת, התוכנה שמותקנת אצל הלקוח במחשב היא ממשק גרפי בלבד. </a:t>
            </a:r>
            <a:r>
              <a:rPr lang="he-IL" dirty="0"/>
              <a:t>בעצם, התקשרות בין שרת המשחק לתוכנת קצה של שחקן </a:t>
            </a:r>
            <a:r>
              <a:rPr lang="he-IL" dirty="0" smtClean="0"/>
              <a:t>הייתה </a:t>
            </a:r>
            <a:r>
              <a:rPr lang="he-IL" dirty="0"/>
              <a:t>בנויה על העברת </a:t>
            </a:r>
            <a:r>
              <a:rPr lang="he-IL" dirty="0" smtClean="0"/>
              <a:t>המאורעות עוד בתחילת עידן ה</a:t>
            </a:r>
            <a:r>
              <a:rPr lang="en-US" dirty="0" smtClean="0"/>
              <a:t>MMO</a:t>
            </a:r>
            <a:r>
              <a:rPr lang="he-IL" dirty="0" smtClean="0"/>
              <a:t>. </a:t>
            </a:r>
            <a:r>
              <a:rPr lang="he-IL" i="1" dirty="0" smtClean="0"/>
              <a:t>השאלה </a:t>
            </a:r>
            <a:r>
              <a:rPr lang="he-IL" i="1" dirty="0" smtClean="0"/>
              <a:t>היא </a:t>
            </a:r>
            <a:r>
              <a:rPr lang="he-IL" i="1" dirty="0" smtClean="0"/>
              <a:t>– מה נעשה עם המאורעות </a:t>
            </a:r>
            <a:r>
              <a:rPr lang="he-IL" i="1" dirty="0" smtClean="0"/>
              <a:t>האלה, הן בשרת והן במחשב </a:t>
            </a:r>
            <a:r>
              <a:rPr lang="he-IL" i="1" dirty="0" smtClean="0"/>
              <a:t>הקצה ?</a:t>
            </a:r>
            <a:endParaRPr lang="he-IL" i="1" dirty="0"/>
          </a:p>
          <a:p>
            <a:endParaRPr lang="he-IL" dirty="0"/>
          </a:p>
        </p:txBody>
      </p:sp>
      <p:pic>
        <p:nvPicPr>
          <p:cNvPr id="5122" name="Picture 2" descr="F:\Studies\Semester 8\Seminarion\presentation 2\client-serv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09" y="1951038"/>
            <a:ext cx="2188065" cy="169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190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4" y="404664"/>
            <a:ext cx="6542367" cy="769441"/>
          </a:xfrm>
          <a:prstGeom prst="rect">
            <a:avLst/>
          </a:prstGeom>
          <a:noFill/>
        </p:spPr>
        <p:txBody>
          <a:bodyPr wrap="none" lIns="91440" tIns="45720" rIns="91440" bIns="45720">
            <a:spAutoFit/>
          </a:bodyPr>
          <a:lstStyle/>
          <a:p>
            <a:pPr algn="ct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8194" name="Picture 2" descr="F:\Studies\Semester 8\Seminarion\presentation 2\server_roo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700808"/>
            <a:ext cx="2913769" cy="1940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Studies\Semester 8\Seminarion\presentation 2\server_roo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421" y="4149080"/>
            <a:ext cx="2913769" cy="194044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F:\Studies\Semester 8\Seminarion\presentation 2\co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689786"/>
            <a:ext cx="2990581" cy="194044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Studies\Semester 8\Seminarion\presentation 2\Gaming-Computer-Setu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2990580" cy="194044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4427984" y="4365104"/>
            <a:ext cx="0" cy="1371600"/>
          </a:xfrm>
          <a:prstGeom prst="line">
            <a:avLst/>
          </a:prstGeom>
          <a:ln w="88900" cap="rnd"/>
          <a:effectLst>
            <a:glow rad="228600">
              <a:schemeClr val="accent4">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3686256" y="3511947"/>
            <a:ext cx="1548180" cy="707886"/>
          </a:xfrm>
          <a:prstGeom prst="rect">
            <a:avLst/>
          </a:prstGeom>
          <a:noFill/>
        </p:spPr>
        <p:txBody>
          <a:bodyPr wrap="none" rtlCol="1">
            <a:spAutoFit/>
          </a:bodyPr>
          <a:lstStyle/>
          <a:p>
            <a:pPr algn="ctr" rtl="0"/>
            <a:r>
              <a:rPr lang="en-US" sz="20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External </a:t>
            </a:r>
          </a:p>
          <a:p>
            <a:pPr algn="ctr" rtl="0"/>
            <a:r>
              <a:rPr lang="en-US" sz="20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Modification</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3" name="Left-Right Arrow 2"/>
          <p:cNvSpPr/>
          <p:nvPr/>
        </p:nvSpPr>
        <p:spPr>
          <a:xfrm>
            <a:off x="3491880" y="2372889"/>
            <a:ext cx="2088232" cy="484632"/>
          </a:xfrm>
          <a:prstGeom prst="leftRightArrow">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9" name="Left-Right Arrow 8"/>
          <p:cNvSpPr/>
          <p:nvPr/>
        </p:nvSpPr>
        <p:spPr>
          <a:xfrm>
            <a:off x="3402986" y="4876987"/>
            <a:ext cx="825859" cy="484632"/>
          </a:xfrm>
          <a:prstGeom prst="leftRightArrow">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1" name="Left-Right Arrow 10"/>
          <p:cNvSpPr/>
          <p:nvPr/>
        </p:nvSpPr>
        <p:spPr>
          <a:xfrm>
            <a:off x="4691154" y="4876987"/>
            <a:ext cx="820108" cy="484632"/>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695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4" y="404664"/>
            <a:ext cx="6542367" cy="769441"/>
          </a:xfrm>
          <a:prstGeom prst="rect">
            <a:avLst/>
          </a:prstGeom>
          <a:noFill/>
        </p:spPr>
        <p:txBody>
          <a:bodyPr wrap="none" lIns="91440" tIns="45720" rIns="91440" bIns="45720">
            <a:spAutoFit/>
          </a:bodyPr>
          <a:lstStyle/>
          <a:p>
            <a:pPr algn="ct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221" y="1412777"/>
            <a:ext cx="8167558" cy="510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795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4" y="404664"/>
            <a:ext cx="6542367" cy="769441"/>
          </a:xfrm>
          <a:prstGeom prst="rect">
            <a:avLst/>
          </a:prstGeom>
          <a:noFill/>
        </p:spPr>
        <p:txBody>
          <a:bodyPr wrap="none" lIns="91440" tIns="45720" rIns="91440" bIns="45720">
            <a:spAutoFit/>
          </a:bodyPr>
          <a:lstStyle/>
          <a:p>
            <a:pPr algn="ct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221" y="1694879"/>
            <a:ext cx="8167558" cy="454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20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4" y="404664"/>
            <a:ext cx="6542367" cy="769441"/>
          </a:xfrm>
          <a:prstGeom prst="rect">
            <a:avLst/>
          </a:prstGeom>
          <a:noFill/>
        </p:spPr>
        <p:txBody>
          <a:bodyPr wrap="none" lIns="91440" tIns="45720" rIns="91440" bIns="45720">
            <a:spAutoFit/>
          </a:bodyPr>
          <a:lstStyle/>
          <a:p>
            <a:pPr algn="ct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221" y="1412777"/>
            <a:ext cx="8167558" cy="510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765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4" y="404664"/>
            <a:ext cx="6542367" cy="769441"/>
          </a:xfrm>
          <a:prstGeom prst="rect">
            <a:avLst/>
          </a:prstGeom>
          <a:noFill/>
        </p:spPr>
        <p:txBody>
          <a:bodyPr wrap="none" lIns="91440" tIns="45720" rIns="91440" bIns="45720">
            <a:spAutoFit/>
          </a:bodyPr>
          <a:lstStyle/>
          <a:p>
            <a:pPr algn="ct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221" y="1412777"/>
            <a:ext cx="8167558" cy="510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69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362264" y="404664"/>
            <a:ext cx="6542367" cy="769441"/>
          </a:xfrm>
          <a:prstGeom prst="rect">
            <a:avLst/>
          </a:prstGeom>
          <a:noFill/>
        </p:spPr>
        <p:txBody>
          <a:bodyPr wrap="none" lIns="91440" tIns="45720" rIns="91440" bIns="45720">
            <a:spAutoFit/>
          </a:bodyPr>
          <a:lstStyle/>
          <a:p>
            <a:pPr algn="ct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Customizable UI and mods.</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668" y="1668012"/>
            <a:ext cx="8167558" cy="459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198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932190" y="404664"/>
            <a:ext cx="7279621" cy="769441"/>
          </a:xfrm>
          <a:prstGeom prst="rect">
            <a:avLst/>
          </a:prstGeom>
          <a:noFill/>
        </p:spPr>
        <p:txBody>
          <a:bodyPr wrap="none" lIns="91440" tIns="45720" rIns="91440" bIns="45720">
            <a:spAutoFit/>
          </a:bodyPr>
          <a:lstStyle/>
          <a:p>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בניית </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רשת מורכבת של </a:t>
            </a: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quests</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2" name="TextBox 1"/>
          <p:cNvSpPr txBox="1"/>
          <p:nvPr/>
        </p:nvSpPr>
        <p:spPr>
          <a:xfrm>
            <a:off x="1475656" y="1916832"/>
            <a:ext cx="7432870" cy="2664296"/>
          </a:xfrm>
          <a:prstGeom prst="rect">
            <a:avLst/>
          </a:prstGeom>
          <a:noFill/>
        </p:spPr>
        <p:txBody>
          <a:bodyPr wrap="square" rtlCol="1">
            <a:normAutofit/>
          </a:bodyPr>
          <a:lstStyle/>
          <a:p>
            <a:r>
              <a:rPr lang="he-IL" dirty="0" smtClean="0"/>
              <a:t>מה זה </a:t>
            </a:r>
            <a:r>
              <a:rPr lang="en-US" dirty="0" smtClean="0"/>
              <a:t>quest</a:t>
            </a:r>
            <a:r>
              <a:rPr lang="he-IL" dirty="0" smtClean="0"/>
              <a:t> ב-</a:t>
            </a:r>
            <a:r>
              <a:rPr lang="en-US" dirty="0" smtClean="0"/>
              <a:t>RPG</a:t>
            </a:r>
            <a:r>
              <a:rPr lang="he-IL" dirty="0" smtClean="0"/>
              <a:t> ? זוהי משימה כלשהי, שניתנת ע"י </a:t>
            </a:r>
            <a:r>
              <a:rPr lang="en-US" dirty="0" smtClean="0"/>
              <a:t>NPC</a:t>
            </a:r>
            <a:r>
              <a:rPr lang="he-IL" dirty="0" smtClean="0"/>
              <a:t> לשחקן, ובגמר מוצלח של אותה משימה נותן תגמול כלשהו (בד"כ ניסיון, כסף, ציוד וכ"ו). ברוב ה</a:t>
            </a:r>
            <a:r>
              <a:rPr lang="en-US" dirty="0" smtClean="0"/>
              <a:t>RPG</a:t>
            </a:r>
            <a:r>
              <a:rPr lang="he-IL" dirty="0" smtClean="0"/>
              <a:t> המשימות האלה הם הדרך הטובה ביותר לשחקנים לצבור ניסיון ולגלות את העולם הוירטואלי שבו הם משחקים. </a:t>
            </a:r>
          </a:p>
          <a:p>
            <a:endParaRPr lang="he-IL" dirty="0"/>
          </a:p>
        </p:txBody>
      </p:sp>
      <p:pic>
        <p:nvPicPr>
          <p:cNvPr id="4098" name="Picture 2" descr="F:\Studies\Semester 8\Seminarion\presentation 2\Dr Dealwe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19" y="4221088"/>
            <a:ext cx="1264402" cy="2181539"/>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2051720" y="3126278"/>
            <a:ext cx="2218139" cy="1440160"/>
          </a:xfrm>
          <a:prstGeom prst="wedgeEllipseCallout">
            <a:avLst>
              <a:gd name="adj1" fmla="val -69006"/>
              <a:gd name="adj2" fmla="val 116966"/>
            </a:avLst>
          </a:prstGeom>
        </p:spPr>
        <p:style>
          <a:lnRef idx="2">
            <a:schemeClr val="dk1"/>
          </a:lnRef>
          <a:fillRef idx="1">
            <a:schemeClr val="lt1"/>
          </a:fillRef>
          <a:effectRef idx="0">
            <a:schemeClr val="dk1"/>
          </a:effectRef>
          <a:fontRef idx="minor">
            <a:schemeClr val="dk1"/>
          </a:fontRef>
        </p:style>
        <p:txBody>
          <a:bodyPr rtlCol="1" anchor="ctr"/>
          <a:lstStyle/>
          <a:p>
            <a:pPr algn="ctr"/>
            <a:r>
              <a:rPr lang="he-IL" dirty="0" smtClean="0"/>
              <a:t>לך תכין לי כוס תה! ותביא כמה עוגיות בדרך !!!</a:t>
            </a:r>
            <a:endParaRPr lang="he-IL" dirty="0"/>
          </a:p>
        </p:txBody>
      </p:sp>
    </p:spTree>
    <p:extLst>
      <p:ext uri="{BB962C8B-B14F-4D97-AF65-F5344CB8AC3E}">
        <p14:creationId xmlns:p14="http://schemas.microsoft.com/office/powerpoint/2010/main" val="15073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932190" y="404664"/>
            <a:ext cx="7279621" cy="769441"/>
          </a:xfrm>
          <a:prstGeom prst="rect">
            <a:avLst/>
          </a:prstGeom>
          <a:noFill/>
        </p:spPr>
        <p:txBody>
          <a:bodyPr wrap="none" lIns="91440" tIns="45720" rIns="91440" bIns="45720">
            <a:spAutoFit/>
          </a:bodyPr>
          <a:lstStyle/>
          <a:p>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בניית </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רשת מורכבת של </a:t>
            </a: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quests</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2" name="TextBox 1"/>
          <p:cNvSpPr txBox="1"/>
          <p:nvPr/>
        </p:nvSpPr>
        <p:spPr>
          <a:xfrm>
            <a:off x="1475656" y="1916832"/>
            <a:ext cx="7432870" cy="1656184"/>
          </a:xfrm>
          <a:prstGeom prst="rect">
            <a:avLst/>
          </a:prstGeom>
          <a:noFill/>
        </p:spPr>
        <p:txBody>
          <a:bodyPr wrap="square" rtlCol="1">
            <a:normAutofit/>
          </a:bodyPr>
          <a:lstStyle/>
          <a:p>
            <a:r>
              <a:rPr lang="he-IL" dirty="0" smtClean="0"/>
              <a:t>בהתחלה, המשימות היו פשוטות – קבלת משימה – ביצוע – קבלת תגמול. לאחר מכן, המפתחים התחילו להרכיב שרשראות של קווסטים, אחד אחרי השני. התחילה חלוקה לשרשראות עיקריות, משניות ומקומיות שלא משפיעות על העלילה המרכזית. ה-</a:t>
            </a:r>
            <a:r>
              <a:rPr lang="en-US" dirty="0" smtClean="0"/>
              <a:t>EDA</a:t>
            </a:r>
            <a:r>
              <a:rPr lang="he-IL" dirty="0" smtClean="0"/>
              <a:t>, בעיקר החלק של עיבוד מאורעות וגזירת מאורעות חדשות, יכול לגוון בצורה משמעותית את מערכת המשימות ולהתאים אותה לכל שחקן בצורה ייחודית.</a:t>
            </a:r>
          </a:p>
          <a:p>
            <a:endParaRPr lang="he-IL" dirty="0"/>
          </a:p>
        </p:txBody>
      </p:sp>
      <p:pic>
        <p:nvPicPr>
          <p:cNvPr id="6" name="Picture 2" descr="F:\Studies\Semester 8\Seminarion\presentation 2\Dr Dealwe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5189" y="4041069"/>
            <a:ext cx="459088" cy="792088"/>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p:cNvSpPr/>
          <p:nvPr/>
        </p:nvSpPr>
        <p:spPr>
          <a:xfrm>
            <a:off x="1764277" y="4041069"/>
            <a:ext cx="432049" cy="216024"/>
          </a:xfrm>
          <a:prstGeom prst="wedgeEllipseCallout">
            <a:avLst>
              <a:gd name="adj1" fmla="val -70489"/>
              <a:gd name="adj2" fmla="val 124386"/>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4" name="Right Arrow 3"/>
          <p:cNvSpPr/>
          <p:nvPr/>
        </p:nvSpPr>
        <p:spPr>
          <a:xfrm>
            <a:off x="2267744" y="4257093"/>
            <a:ext cx="648072" cy="324035"/>
          </a:xfrm>
          <a:prstGeom prst="rightArrow">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pic>
        <p:nvPicPr>
          <p:cNvPr id="9" name="Picture 2" descr="F:\Studies\Semester 8\Seminarion\presentation 2\Dr Dealwe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7368" y="4041069"/>
            <a:ext cx="459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udies\Semester 8\Seminarion\presentation 2\Dr Dealwe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5189" y="4985557"/>
            <a:ext cx="459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1764277" y="4985557"/>
            <a:ext cx="432049" cy="216024"/>
          </a:xfrm>
          <a:prstGeom prst="wedgeEllipseCallout">
            <a:avLst>
              <a:gd name="adj1" fmla="val -70489"/>
              <a:gd name="adj2" fmla="val 124386"/>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13" name="Right Arrow 12"/>
          <p:cNvSpPr/>
          <p:nvPr/>
        </p:nvSpPr>
        <p:spPr>
          <a:xfrm>
            <a:off x="2267744" y="5201581"/>
            <a:ext cx="648072" cy="324035"/>
          </a:xfrm>
          <a:prstGeom prst="rightArrow">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pic>
        <p:nvPicPr>
          <p:cNvPr id="14" name="Picture 2" descr="F:\Studies\Semester 8\Seminarion\presentation 2\Dr Dealwe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7368" y="4985557"/>
            <a:ext cx="459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5" name="Oval Callout 14"/>
          <p:cNvSpPr/>
          <p:nvPr/>
        </p:nvSpPr>
        <p:spPr>
          <a:xfrm>
            <a:off x="3676456" y="4985557"/>
            <a:ext cx="432049" cy="216024"/>
          </a:xfrm>
          <a:prstGeom prst="wedgeEllipseCallout">
            <a:avLst>
              <a:gd name="adj1" fmla="val -70489"/>
              <a:gd name="adj2" fmla="val 124386"/>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pic>
        <p:nvPicPr>
          <p:cNvPr id="16" name="Picture 2" descr="F:\Studies\Semester 8\Seminarion\presentation 2\Dr Dealwe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6045" y="4985557"/>
            <a:ext cx="459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Callout 16"/>
          <p:cNvSpPr/>
          <p:nvPr/>
        </p:nvSpPr>
        <p:spPr>
          <a:xfrm>
            <a:off x="5135133" y="4985557"/>
            <a:ext cx="432049" cy="216024"/>
          </a:xfrm>
          <a:prstGeom prst="wedgeEllipseCallout">
            <a:avLst>
              <a:gd name="adj1" fmla="val -70489"/>
              <a:gd name="adj2" fmla="val 124386"/>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18" name="Right Arrow 17"/>
          <p:cNvSpPr/>
          <p:nvPr/>
        </p:nvSpPr>
        <p:spPr>
          <a:xfrm>
            <a:off x="5638600" y="5201581"/>
            <a:ext cx="648072" cy="324035"/>
          </a:xfrm>
          <a:prstGeom prst="rightArrow">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pic>
        <p:nvPicPr>
          <p:cNvPr id="19" name="Picture 2" descr="F:\Studies\Semester 8\Seminarion\presentation 2\Dr Dealwe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985557"/>
            <a:ext cx="459088" cy="792088"/>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20"/>
          <p:cNvSpPr/>
          <p:nvPr/>
        </p:nvSpPr>
        <p:spPr>
          <a:xfrm>
            <a:off x="3923928" y="5219583"/>
            <a:ext cx="648072" cy="324035"/>
          </a:xfrm>
          <a:prstGeom prst="rightArrow">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60768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0-#ppt_w/2"/>
                                          </p:val>
                                        </p:tav>
                                        <p:tav tm="100000">
                                          <p:val>
                                            <p:strVal val="#ppt_x"/>
                                          </p:val>
                                        </p:tav>
                                      </p:tavLst>
                                    </p:anim>
                                    <p:anim calcmode="lin" valueType="num">
                                      <p:cBhvr additive="base">
                                        <p:cTn id="5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12" grpId="0" animBg="1"/>
      <p:bldP spid="13" grpId="0" animBg="1"/>
      <p:bldP spid="15" grpId="0" animBg="1"/>
      <p:bldP spid="17" grpId="0" animBg="1"/>
      <p:bldP spid="18"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932190" y="404664"/>
            <a:ext cx="7279621" cy="769441"/>
          </a:xfrm>
          <a:prstGeom prst="rect">
            <a:avLst/>
          </a:prstGeom>
          <a:noFill/>
        </p:spPr>
        <p:txBody>
          <a:bodyPr wrap="none" lIns="91440" tIns="45720" rIns="91440" bIns="45720">
            <a:spAutoFit/>
          </a:bodyPr>
          <a:lstStyle/>
          <a:p>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בניית רשת מורכבת של </a:t>
            </a: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quests</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2" name="Oval 1"/>
          <p:cNvSpPr/>
          <p:nvPr/>
        </p:nvSpPr>
        <p:spPr>
          <a:xfrm>
            <a:off x="1979712" y="2132856"/>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4" name="Oval 3"/>
          <p:cNvSpPr/>
          <p:nvPr/>
        </p:nvSpPr>
        <p:spPr>
          <a:xfrm>
            <a:off x="1979712" y="4365104"/>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6" name="Oval 5"/>
          <p:cNvSpPr/>
          <p:nvPr/>
        </p:nvSpPr>
        <p:spPr>
          <a:xfrm>
            <a:off x="4453719" y="4184542"/>
            <a:ext cx="330324" cy="27432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7" name="Oval 6"/>
          <p:cNvSpPr/>
          <p:nvPr/>
        </p:nvSpPr>
        <p:spPr>
          <a:xfrm>
            <a:off x="6804248" y="3729608"/>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8" name="Oval 7"/>
          <p:cNvSpPr/>
          <p:nvPr/>
        </p:nvSpPr>
        <p:spPr>
          <a:xfrm>
            <a:off x="3419872" y="248889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9" name="Oval 8"/>
          <p:cNvSpPr/>
          <p:nvPr/>
        </p:nvSpPr>
        <p:spPr>
          <a:xfrm>
            <a:off x="1995316" y="3084337"/>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0" name="Oval 9"/>
          <p:cNvSpPr/>
          <p:nvPr/>
        </p:nvSpPr>
        <p:spPr>
          <a:xfrm>
            <a:off x="3419872" y="3272408"/>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1" name="Oval 10"/>
          <p:cNvSpPr/>
          <p:nvPr/>
        </p:nvSpPr>
        <p:spPr>
          <a:xfrm>
            <a:off x="4457700" y="3499924"/>
            <a:ext cx="330324" cy="27432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12" name="Oval 11"/>
          <p:cNvSpPr/>
          <p:nvPr/>
        </p:nvSpPr>
        <p:spPr>
          <a:xfrm>
            <a:off x="6084168" y="248889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3" name="Oval 12"/>
          <p:cNvSpPr/>
          <p:nvPr/>
        </p:nvSpPr>
        <p:spPr>
          <a:xfrm>
            <a:off x="7524328" y="2717499"/>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4" name="Oval 13"/>
          <p:cNvSpPr/>
          <p:nvPr/>
        </p:nvSpPr>
        <p:spPr>
          <a:xfrm>
            <a:off x="4453719" y="2815306"/>
            <a:ext cx="330324" cy="27432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15" name="Oval 14"/>
          <p:cNvSpPr/>
          <p:nvPr/>
        </p:nvSpPr>
        <p:spPr>
          <a:xfrm>
            <a:off x="4457700" y="2130688"/>
            <a:ext cx="330324" cy="27432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16" name="Oval 15"/>
          <p:cNvSpPr/>
          <p:nvPr/>
        </p:nvSpPr>
        <p:spPr>
          <a:xfrm>
            <a:off x="7524328" y="2196918"/>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7" name="Oval 16"/>
          <p:cNvSpPr/>
          <p:nvPr/>
        </p:nvSpPr>
        <p:spPr>
          <a:xfrm>
            <a:off x="4469386" y="4869160"/>
            <a:ext cx="330324" cy="27432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18" name="Oval 17"/>
          <p:cNvSpPr/>
          <p:nvPr/>
        </p:nvSpPr>
        <p:spPr>
          <a:xfrm>
            <a:off x="7524328" y="3708583"/>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9" name="Oval 18"/>
          <p:cNvSpPr/>
          <p:nvPr/>
        </p:nvSpPr>
        <p:spPr>
          <a:xfrm>
            <a:off x="6198468" y="3272408"/>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20" name="Oval 19"/>
          <p:cNvSpPr/>
          <p:nvPr/>
        </p:nvSpPr>
        <p:spPr>
          <a:xfrm>
            <a:off x="5292080" y="3026554"/>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21" name="Oval 20"/>
          <p:cNvSpPr/>
          <p:nvPr/>
        </p:nvSpPr>
        <p:spPr>
          <a:xfrm>
            <a:off x="2699792" y="3896801"/>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22" name="Oval 21"/>
          <p:cNvSpPr/>
          <p:nvPr/>
        </p:nvSpPr>
        <p:spPr>
          <a:xfrm>
            <a:off x="6689948" y="4479404"/>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23" name="Oval 22"/>
          <p:cNvSpPr/>
          <p:nvPr/>
        </p:nvSpPr>
        <p:spPr>
          <a:xfrm>
            <a:off x="5652120" y="3945227"/>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24" name="Straight Arrow Connector 23"/>
          <p:cNvCxnSpPr>
            <a:stCxn id="15" idx="4"/>
            <a:endCxn id="14" idx="0"/>
          </p:cNvCxnSpPr>
          <p:nvPr/>
        </p:nvCxnSpPr>
        <p:spPr>
          <a:xfrm flipH="1">
            <a:off x="4618881" y="2405008"/>
            <a:ext cx="3981" cy="41029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6" name="Straight Arrow Connector 25"/>
          <p:cNvCxnSpPr>
            <a:stCxn id="14" idx="4"/>
            <a:endCxn id="11" idx="0"/>
          </p:cNvCxnSpPr>
          <p:nvPr/>
        </p:nvCxnSpPr>
        <p:spPr>
          <a:xfrm>
            <a:off x="4618881" y="3089626"/>
            <a:ext cx="3981" cy="41029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Straight Arrow Connector 27"/>
          <p:cNvCxnSpPr>
            <a:stCxn id="2" idx="4"/>
            <a:endCxn id="9" idx="0"/>
          </p:cNvCxnSpPr>
          <p:nvPr/>
        </p:nvCxnSpPr>
        <p:spPr>
          <a:xfrm>
            <a:off x="2094012" y="2361456"/>
            <a:ext cx="15604" cy="7228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5"/>
            <a:endCxn id="21" idx="1"/>
          </p:cNvCxnSpPr>
          <p:nvPr/>
        </p:nvCxnSpPr>
        <p:spPr>
          <a:xfrm>
            <a:off x="2190438" y="3279459"/>
            <a:ext cx="542832" cy="650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4"/>
            <a:endCxn id="4" idx="0"/>
          </p:cNvCxnSpPr>
          <p:nvPr/>
        </p:nvCxnSpPr>
        <p:spPr>
          <a:xfrm flipH="1">
            <a:off x="2094012" y="3312937"/>
            <a:ext cx="15604" cy="10521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21" idx="0"/>
          </p:cNvCxnSpPr>
          <p:nvPr/>
        </p:nvCxnSpPr>
        <p:spPr>
          <a:xfrm flipH="1">
            <a:off x="2814092" y="2684021"/>
            <a:ext cx="639258" cy="1212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 idx="5"/>
            <a:endCxn id="10" idx="1"/>
          </p:cNvCxnSpPr>
          <p:nvPr/>
        </p:nvCxnSpPr>
        <p:spPr>
          <a:xfrm>
            <a:off x="2174834" y="2327978"/>
            <a:ext cx="1278516" cy="9779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1" idx="6"/>
            <a:endCxn id="10" idx="3"/>
          </p:cNvCxnSpPr>
          <p:nvPr/>
        </p:nvCxnSpPr>
        <p:spPr>
          <a:xfrm flipV="1">
            <a:off x="2928392" y="3467530"/>
            <a:ext cx="524958" cy="5435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1" idx="5"/>
            <a:endCxn id="11" idx="3"/>
          </p:cNvCxnSpPr>
          <p:nvPr/>
        </p:nvCxnSpPr>
        <p:spPr>
          <a:xfrm flipV="1">
            <a:off x="2894914" y="3734071"/>
            <a:ext cx="1611161" cy="357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2" idx="3"/>
            <a:endCxn id="23" idx="0"/>
          </p:cNvCxnSpPr>
          <p:nvPr/>
        </p:nvCxnSpPr>
        <p:spPr>
          <a:xfrm flipH="1">
            <a:off x="5766420" y="2684021"/>
            <a:ext cx="351226" cy="12612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6" idx="2"/>
            <a:endCxn id="19" idx="7"/>
          </p:cNvCxnSpPr>
          <p:nvPr/>
        </p:nvCxnSpPr>
        <p:spPr>
          <a:xfrm flipH="1">
            <a:off x="6393590" y="2311218"/>
            <a:ext cx="1130738" cy="994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6" idx="0"/>
            <a:endCxn id="14" idx="6"/>
          </p:cNvCxnSpPr>
          <p:nvPr/>
        </p:nvCxnSpPr>
        <p:spPr>
          <a:xfrm rot="16200000" flipH="1" flipV="1">
            <a:off x="5833562" y="1147399"/>
            <a:ext cx="755548" cy="2854585"/>
          </a:xfrm>
          <a:prstGeom prst="bentConnector4">
            <a:avLst>
              <a:gd name="adj1" fmla="val -30256"/>
              <a:gd name="adj2" fmla="val 8104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5"/>
            <a:endCxn id="23" idx="1"/>
          </p:cNvCxnSpPr>
          <p:nvPr/>
        </p:nvCxnSpPr>
        <p:spPr>
          <a:xfrm>
            <a:off x="4739649" y="3734071"/>
            <a:ext cx="945949" cy="2446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0" idx="3"/>
            <a:endCxn id="11" idx="6"/>
          </p:cNvCxnSpPr>
          <p:nvPr/>
        </p:nvCxnSpPr>
        <p:spPr>
          <a:xfrm flipH="1">
            <a:off x="4788024" y="3221676"/>
            <a:ext cx="537534" cy="415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1" idx="4"/>
            <a:endCxn id="6" idx="0"/>
          </p:cNvCxnSpPr>
          <p:nvPr/>
        </p:nvCxnSpPr>
        <p:spPr>
          <a:xfrm flipH="1">
            <a:off x="4618881" y="3774244"/>
            <a:ext cx="3981" cy="41029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6" name="Straight Arrow Connector 55"/>
          <p:cNvCxnSpPr>
            <a:stCxn id="19" idx="4"/>
            <a:endCxn id="22" idx="0"/>
          </p:cNvCxnSpPr>
          <p:nvPr/>
        </p:nvCxnSpPr>
        <p:spPr>
          <a:xfrm>
            <a:off x="6312768" y="3501008"/>
            <a:ext cx="491480" cy="9783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3" idx="3"/>
            <a:endCxn id="20" idx="6"/>
          </p:cNvCxnSpPr>
          <p:nvPr/>
        </p:nvCxnSpPr>
        <p:spPr>
          <a:xfrm flipH="1">
            <a:off x="5520680" y="2912621"/>
            <a:ext cx="2037126" cy="228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8" idx="3"/>
            <a:endCxn id="17" idx="6"/>
          </p:cNvCxnSpPr>
          <p:nvPr/>
        </p:nvCxnSpPr>
        <p:spPr>
          <a:xfrm flipH="1">
            <a:off x="4799710" y="3903705"/>
            <a:ext cx="2758096" cy="11026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 idx="6"/>
            <a:endCxn id="23" idx="2"/>
          </p:cNvCxnSpPr>
          <p:nvPr/>
        </p:nvCxnSpPr>
        <p:spPr>
          <a:xfrm flipV="1">
            <a:off x="4784043" y="4059527"/>
            <a:ext cx="868077" cy="262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7" idx="2"/>
            <a:endCxn id="17" idx="7"/>
          </p:cNvCxnSpPr>
          <p:nvPr/>
        </p:nvCxnSpPr>
        <p:spPr>
          <a:xfrm flipH="1">
            <a:off x="4751335" y="3843908"/>
            <a:ext cx="2052913" cy="1065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17" idx="0"/>
          </p:cNvCxnSpPr>
          <p:nvPr/>
        </p:nvCxnSpPr>
        <p:spPr>
          <a:xfrm>
            <a:off x="4618881" y="4458862"/>
            <a:ext cx="15667" cy="41029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69" name="Straight Arrow Connector 68"/>
          <p:cNvCxnSpPr>
            <a:stCxn id="13" idx="4"/>
            <a:endCxn id="18" idx="0"/>
          </p:cNvCxnSpPr>
          <p:nvPr/>
        </p:nvCxnSpPr>
        <p:spPr>
          <a:xfrm>
            <a:off x="7638628" y="2946099"/>
            <a:ext cx="0" cy="7624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 idx="0"/>
            <a:endCxn id="16" idx="3"/>
          </p:cNvCxnSpPr>
          <p:nvPr/>
        </p:nvCxnSpPr>
        <p:spPr>
          <a:xfrm flipV="1">
            <a:off x="6918548" y="2392040"/>
            <a:ext cx="639258" cy="13375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 idx="6"/>
            <a:endCxn id="18" idx="2"/>
          </p:cNvCxnSpPr>
          <p:nvPr/>
        </p:nvCxnSpPr>
        <p:spPr>
          <a:xfrm flipV="1">
            <a:off x="7032848" y="3822883"/>
            <a:ext cx="491480" cy="21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 idx="4"/>
            <a:endCxn id="22" idx="7"/>
          </p:cNvCxnSpPr>
          <p:nvPr/>
        </p:nvCxnSpPr>
        <p:spPr>
          <a:xfrm flipH="1">
            <a:off x="6885070" y="3958208"/>
            <a:ext cx="33478" cy="5546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2" idx="2"/>
            <a:endCxn id="4" idx="6"/>
          </p:cNvCxnSpPr>
          <p:nvPr/>
        </p:nvCxnSpPr>
        <p:spPr>
          <a:xfrm flipH="1" flipV="1">
            <a:off x="2208312" y="4479404"/>
            <a:ext cx="4481636"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Down Arrow 77"/>
          <p:cNvSpPr/>
          <p:nvPr/>
        </p:nvSpPr>
        <p:spPr>
          <a:xfrm>
            <a:off x="4457700" y="5229200"/>
            <a:ext cx="350580" cy="4389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he-IL"/>
          </a:p>
        </p:txBody>
      </p:sp>
      <p:sp>
        <p:nvSpPr>
          <p:cNvPr id="80" name="Smiley Face 79"/>
          <p:cNvSpPr/>
          <p:nvPr/>
        </p:nvSpPr>
        <p:spPr>
          <a:xfrm>
            <a:off x="4332471" y="5805264"/>
            <a:ext cx="604154" cy="621601"/>
          </a:xfrm>
          <a:prstGeom prst="smileyFace">
            <a:avLst/>
          </a:prstGeom>
          <a:solidFill>
            <a:srgbClr val="FFFF0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6553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1599" y="960854"/>
            <a:ext cx="7344817" cy="2554545"/>
          </a:xfrm>
          <a:prstGeom prst="rect">
            <a:avLst/>
          </a:prstGeom>
          <a:noFill/>
        </p:spPr>
        <p:txBody>
          <a:bodyPr wrap="square" rtlCol="1">
            <a:spAutoFit/>
          </a:bodyPr>
          <a:lstStyle/>
          <a:p>
            <a:pPr algn="ctr"/>
            <a:r>
              <a:rPr lang="he-IL" sz="6600" b="1" dirty="0" smtClean="0"/>
              <a:t>מה זה </a:t>
            </a:r>
            <a:r>
              <a:rPr lang="en-US" sz="6600" b="1" dirty="0" smtClean="0"/>
              <a:t>EDA</a:t>
            </a:r>
            <a:r>
              <a:rPr lang="he-IL" sz="6600" b="1" dirty="0" smtClean="0"/>
              <a:t>, תזכיר לנו ???</a:t>
            </a:r>
          </a:p>
          <a:p>
            <a:endParaRPr lang="he-IL" sz="2800" dirty="0"/>
          </a:p>
        </p:txBody>
      </p:sp>
      <p:grpSp>
        <p:nvGrpSpPr>
          <p:cNvPr id="3" name="קבוצה 2"/>
          <p:cNvGrpSpPr/>
          <p:nvPr/>
        </p:nvGrpSpPr>
        <p:grpSpPr>
          <a:xfrm>
            <a:off x="4625750" y="3888673"/>
            <a:ext cx="2872486" cy="2211821"/>
            <a:chOff x="4645765" y="3587205"/>
            <a:chExt cx="2872486" cy="2211821"/>
          </a:xfrm>
        </p:grpSpPr>
        <p:pic>
          <p:nvPicPr>
            <p:cNvPr id="2050" name="Picture 2" descr="C:\Users\yafit alon\AppData\Local\Microsoft\Windows\Temporary Internet Files\Content.IE5\I4ZESV76\MC9004344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484317">
              <a:off x="4645765" y="3970226"/>
              <a:ext cx="1625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yafit alon\AppData\Local\Microsoft\Windows\Temporary Internet Files\Content.IE5\WKBH4MXZ\MC90043440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91255">
              <a:off x="6156176" y="3587205"/>
              <a:ext cx="1362075" cy="190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7419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818141" y="404664"/>
            <a:ext cx="7781297" cy="769441"/>
          </a:xfrm>
          <a:prstGeom prst="rect">
            <a:avLst/>
          </a:prstGeom>
          <a:noFill/>
        </p:spPr>
        <p:txBody>
          <a:bodyPr wrap="none" lIns="91440" tIns="45720" rIns="91440" bIns="45720">
            <a:spAutoFit/>
          </a:bodyPr>
          <a:lstStyle/>
          <a:p>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3. בניית </a:t>
            </a: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AI</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 מורכב ל-</a:t>
            </a:r>
            <a:r>
              <a:rPr lang="en-US"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Raid Bosses</a:t>
            </a:r>
            <a:r>
              <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a:t>
            </a:r>
          </a:p>
        </p:txBody>
      </p:sp>
      <p:pic>
        <p:nvPicPr>
          <p:cNvPr id="5122" name="Picture 2" descr="F:\Studies\Semester 8\Seminarion\presentation 2\rot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082241"/>
            <a:ext cx="3297561" cy="330614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F:\Studies\Semester 8\Seminarion\presentation 2\alak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007372"/>
            <a:ext cx="2585864" cy="33810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59633" y="1412776"/>
            <a:ext cx="7318664" cy="1754326"/>
          </a:xfrm>
          <a:prstGeom prst="rect">
            <a:avLst/>
          </a:prstGeom>
          <a:noFill/>
        </p:spPr>
        <p:txBody>
          <a:bodyPr wrap="square" rtlCol="1">
            <a:spAutoFit/>
          </a:bodyPr>
          <a:lstStyle/>
          <a:p>
            <a:r>
              <a:rPr lang="he-IL" dirty="0" smtClean="0"/>
              <a:t>בשונה ממפלצות רגילות, </a:t>
            </a:r>
            <a:r>
              <a:rPr lang="en-US" dirty="0" smtClean="0"/>
              <a:t>Raid Boss</a:t>
            </a:r>
            <a:r>
              <a:rPr lang="he-IL" dirty="0" smtClean="0"/>
              <a:t> מצריך שיתוף פעולה של הרבה אנשים (  5/10/25/40- כמה שמפתחים רוצים). ככל שיותר קשה להביס אותו, ככה גם יותר מעניין, ובד"כ גם התגמול יותר גדול. אך הדרך הפשוטה - לעשותו אותו עם הרבה נק' חיים וכוח לא מעניינת לשחקנים. הרבה יותר מעניין אם הבוס לא יעבוד לפי הקוד בסקריפט שלו, אלא גם יגיב בצורה יותר מתוחכמת לסביבה שלו ולאיומים נגדו.</a:t>
            </a:r>
            <a:endParaRPr lang="he-IL" dirty="0"/>
          </a:p>
        </p:txBody>
      </p:sp>
    </p:spTree>
    <p:extLst>
      <p:ext uri="{BB962C8B-B14F-4D97-AF65-F5344CB8AC3E}">
        <p14:creationId xmlns:p14="http://schemas.microsoft.com/office/powerpoint/2010/main" val="3538286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3310276" y="404664"/>
            <a:ext cx="2523448" cy="769441"/>
          </a:xfrm>
          <a:prstGeom prst="rect">
            <a:avLst/>
          </a:prstGeom>
          <a:noFill/>
        </p:spPr>
        <p:txBody>
          <a:bodyPr wrap="none" lIns="91440" tIns="45720" rIns="91440" bIns="45720">
            <a:spAutoFit/>
          </a:bodyPr>
          <a:lstStyle/>
          <a:p>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ולסיכום....</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2" name="TextBox 1"/>
          <p:cNvSpPr txBox="1"/>
          <p:nvPr/>
        </p:nvSpPr>
        <p:spPr>
          <a:xfrm>
            <a:off x="1259633" y="1412776"/>
            <a:ext cx="3960439" cy="923330"/>
          </a:xfrm>
          <a:prstGeom prst="rect">
            <a:avLst/>
          </a:prstGeom>
          <a:noFill/>
        </p:spPr>
        <p:txBody>
          <a:bodyPr wrap="square" rtlCol="1">
            <a:spAutoFit/>
          </a:bodyPr>
          <a:lstStyle/>
          <a:p>
            <a:r>
              <a:rPr lang="he-IL" dirty="0" smtClean="0"/>
              <a:t>מקווה שקיבלתם קצת מידע על איך </a:t>
            </a:r>
            <a:r>
              <a:rPr lang="en-US" dirty="0" smtClean="0"/>
              <a:t>EDA</a:t>
            </a:r>
            <a:r>
              <a:rPr lang="he-IL" dirty="0" smtClean="0"/>
              <a:t> יכול להיות מושם במקומות רבים ומשונים, ולא רק ב-</a:t>
            </a:r>
            <a:r>
              <a:rPr lang="en-US" dirty="0" err="1" smtClean="0"/>
              <a:t>Waze</a:t>
            </a:r>
            <a:r>
              <a:rPr lang="he-IL" dirty="0" smtClean="0"/>
              <a:t>.</a:t>
            </a:r>
          </a:p>
        </p:txBody>
      </p:sp>
      <p:pic>
        <p:nvPicPr>
          <p:cNvPr id="6146" name="Picture 2" descr="F:\Studies\Semester 8\Seminarion\presentation 2\goodbu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2576" y="2132856"/>
            <a:ext cx="2373238" cy="4392419"/>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2267744" y="2924944"/>
            <a:ext cx="3146648" cy="1908792"/>
          </a:xfrm>
          <a:prstGeom prst="wedgeEllipseCallout">
            <a:avLst>
              <a:gd name="adj1" fmla="val 85628"/>
              <a:gd name="adj2" fmla="val 15491"/>
            </a:avLst>
          </a:prstGeom>
        </p:spPr>
        <p:style>
          <a:lnRef idx="2">
            <a:schemeClr val="accent4"/>
          </a:lnRef>
          <a:fillRef idx="1">
            <a:schemeClr val="lt1"/>
          </a:fillRef>
          <a:effectRef idx="0">
            <a:schemeClr val="accent4"/>
          </a:effectRef>
          <a:fontRef idx="minor">
            <a:schemeClr val="dk1"/>
          </a:fontRef>
        </p:style>
        <p:txBody>
          <a:bodyPr rtlCol="1" anchor="ctr"/>
          <a:lstStyle/>
          <a:p>
            <a:r>
              <a:rPr lang="he-IL"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תודה רבה שהקשבתם בשקט </a:t>
            </a:r>
            <a:r>
              <a:rPr lang="he-IL"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sym typeface="Wingdings" panose="05000000000000000000" pitchFamily="2" charset="2"/>
              </a:rPr>
              <a:t>ובנועם </a:t>
            </a:r>
            <a:endParaRPr lang="he-IL"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4475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p:cNvSpPr/>
          <p:nvPr/>
        </p:nvSpPr>
        <p:spPr>
          <a:xfrm>
            <a:off x="1859868" y="291404"/>
            <a:ext cx="5424264" cy="923330"/>
          </a:xfrm>
          <a:prstGeom prst="rect">
            <a:avLst/>
          </a:prstGeom>
          <a:noFill/>
        </p:spPr>
        <p:txBody>
          <a:bodyPr wrap="square" lIns="91440" tIns="45720" rIns="91440" bIns="45720">
            <a:spAutoFit/>
          </a:bodyPr>
          <a:lstStyle/>
          <a:p>
            <a:pPr algn="ctr"/>
            <a:r>
              <a:rPr lang="he-IL" sz="5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עקרונות פעולה</a:t>
            </a:r>
            <a:endParaRPr lang="he-IL" sz="5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grpSp>
        <p:nvGrpSpPr>
          <p:cNvPr id="7" name="קבוצה 6"/>
          <p:cNvGrpSpPr/>
          <p:nvPr/>
        </p:nvGrpSpPr>
        <p:grpSpPr>
          <a:xfrm>
            <a:off x="3118304" y="1412776"/>
            <a:ext cx="3096344" cy="2808312"/>
            <a:chOff x="1475656" y="1412776"/>
            <a:chExt cx="3096344" cy="2808312"/>
          </a:xfrm>
        </p:grpSpPr>
        <p:sp>
          <p:nvSpPr>
            <p:cNvPr id="5" name="פיצוץ 1 4"/>
            <p:cNvSpPr/>
            <p:nvPr/>
          </p:nvSpPr>
          <p:spPr>
            <a:xfrm>
              <a:off x="1475656" y="1412776"/>
              <a:ext cx="3096344" cy="2808312"/>
            </a:xfrm>
            <a:prstGeom prst="irregularSeal1">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p:cNvSpPr txBox="1"/>
            <p:nvPr/>
          </p:nvSpPr>
          <p:spPr>
            <a:xfrm rot="20598740">
              <a:off x="1901190" y="2351336"/>
              <a:ext cx="2136068" cy="769441"/>
            </a:xfrm>
            <a:prstGeom prst="rect">
              <a:avLst/>
            </a:prstGeom>
            <a:noFill/>
          </p:spPr>
          <p:txBody>
            <a:bodyPr wrap="square" rtlCol="1">
              <a:spAutoFit/>
            </a:bodyPr>
            <a:lstStyle/>
            <a:p>
              <a:pPr algn="ctr"/>
              <a:r>
                <a:rPr lang="en-US" sz="4400" b="1" dirty="0" smtClean="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THE 4D</a:t>
              </a:r>
              <a:endParaRPr lang="he-IL" sz="4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endParaRPr>
            </a:p>
          </p:txBody>
        </p:sp>
      </p:grpSp>
      <p:sp>
        <p:nvSpPr>
          <p:cNvPr id="9" name="TextBox 8"/>
          <p:cNvSpPr txBox="1"/>
          <p:nvPr/>
        </p:nvSpPr>
        <p:spPr>
          <a:xfrm>
            <a:off x="971600" y="4581128"/>
            <a:ext cx="1165024" cy="892552"/>
          </a:xfrm>
          <a:prstGeom prst="rect">
            <a:avLst/>
          </a:prstGeom>
          <a:noFill/>
        </p:spPr>
        <p:txBody>
          <a:bodyPr wrap="square" rtlCol="1">
            <a:spAutoFit/>
          </a:bodyPr>
          <a:lstStyle/>
          <a:p>
            <a:pPr algn="ctr" rtl="0"/>
            <a:r>
              <a:rPr lang="en-US" sz="32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
            </a:r>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ETECT</a:t>
            </a:r>
          </a:p>
          <a:p>
            <a:pPr algn="ctr" rtl="0"/>
            <a:r>
              <a:rPr lang="he-IL"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גילוי</a:t>
            </a:r>
            <a:endParaRPr lang="he-IL"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0" name="חץ ימינה 9"/>
          <p:cNvSpPr/>
          <p:nvPr/>
        </p:nvSpPr>
        <p:spPr>
          <a:xfrm>
            <a:off x="2164810" y="4781345"/>
            <a:ext cx="854351" cy="400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p:cNvSpPr txBox="1"/>
          <p:nvPr/>
        </p:nvSpPr>
        <p:spPr>
          <a:xfrm>
            <a:off x="3019161" y="4596544"/>
            <a:ext cx="1083404" cy="1258514"/>
          </a:xfrm>
          <a:prstGeom prst="rect">
            <a:avLst/>
          </a:prstGeom>
          <a:noFill/>
        </p:spPr>
        <p:txBody>
          <a:bodyPr wrap="square" rtlCol="1">
            <a:spAutoFit/>
          </a:bodyPr>
          <a:lstStyle/>
          <a:p>
            <a:pPr algn="ctr" rtl="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
            </a:r>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ERIVE</a:t>
            </a:r>
            <a:r>
              <a:rPr lang="he-IL"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עיבוד </a:t>
            </a:r>
            <a:r>
              <a:rPr lang="he-IL"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האירוע </a:t>
            </a:r>
          </a:p>
        </p:txBody>
      </p:sp>
      <p:sp>
        <p:nvSpPr>
          <p:cNvPr id="12" name="חץ ימינה 11"/>
          <p:cNvSpPr/>
          <p:nvPr/>
        </p:nvSpPr>
        <p:spPr>
          <a:xfrm>
            <a:off x="4150962" y="4781345"/>
            <a:ext cx="854351" cy="400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p:cNvSpPr txBox="1"/>
          <p:nvPr/>
        </p:nvSpPr>
        <p:spPr>
          <a:xfrm>
            <a:off x="5005313" y="4581128"/>
            <a:ext cx="1092393" cy="1569660"/>
          </a:xfrm>
          <a:prstGeom prst="rect">
            <a:avLst/>
          </a:prstGeom>
          <a:noFill/>
        </p:spPr>
        <p:txBody>
          <a:bodyPr wrap="square" rtlCol="1">
            <a:spAutoFit/>
          </a:bodyPr>
          <a:lstStyle/>
          <a:p>
            <a:pPr algn="ctr" rtl="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
            </a:r>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ECIDE</a:t>
            </a:r>
            <a:r>
              <a:rPr lang="he-IL"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החלטה על דרך פעולה </a:t>
            </a:r>
            <a:endParaRPr lang="he-IL"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חץ ימינה 13"/>
          <p:cNvSpPr/>
          <p:nvPr/>
        </p:nvSpPr>
        <p:spPr>
          <a:xfrm>
            <a:off x="6256599" y="4768160"/>
            <a:ext cx="854351" cy="400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TextBox 14"/>
          <p:cNvSpPr txBox="1"/>
          <p:nvPr/>
        </p:nvSpPr>
        <p:spPr>
          <a:xfrm>
            <a:off x="7110950" y="4581128"/>
            <a:ext cx="1239135" cy="1258514"/>
          </a:xfrm>
          <a:prstGeom prst="rect">
            <a:avLst/>
          </a:prstGeom>
          <a:noFill/>
        </p:spPr>
        <p:txBody>
          <a:bodyPr wrap="square" rtlCol="1">
            <a:spAutoFit/>
          </a:bodyPr>
          <a:lstStyle/>
          <a:p>
            <a:pPr algn="ctr" rtl="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
            </a:r>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a:t>
            </a:r>
          </a:p>
          <a:p>
            <a:pPr algn="ctr"/>
            <a:r>
              <a:rPr lang="he-IL"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ביצוע פעולה</a:t>
            </a:r>
            <a:endPar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295558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2080">
              <a:schemeClr val="tx2">
                <a:lumMod val="20000"/>
                <a:lumOff val="80000"/>
              </a:schemeClr>
            </a:gs>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מלבן 3"/>
          <p:cNvSpPr/>
          <p:nvPr/>
        </p:nvSpPr>
        <p:spPr>
          <a:xfrm>
            <a:off x="1931876" y="548680"/>
            <a:ext cx="5424264" cy="923330"/>
          </a:xfrm>
          <a:prstGeom prst="rect">
            <a:avLst/>
          </a:prstGeom>
          <a:noFill/>
        </p:spPr>
        <p:txBody>
          <a:bodyPr wrap="square" lIns="91440" tIns="45720" rIns="91440" bIns="45720">
            <a:spAutoFit/>
          </a:bodyPr>
          <a:lstStyle/>
          <a:p>
            <a:pPr algn="ctr"/>
            <a:r>
              <a:rPr lang="he-IL" sz="5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מאפייני ה-</a:t>
            </a:r>
            <a:r>
              <a:rPr lang="en-US" sz="5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event</a:t>
            </a:r>
            <a:endParaRPr lang="he-IL" sz="5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5" name="מלבן 4"/>
          <p:cNvSpPr/>
          <p:nvPr/>
        </p:nvSpPr>
        <p:spPr>
          <a:xfrm>
            <a:off x="683568" y="1772816"/>
            <a:ext cx="7992888" cy="2246769"/>
          </a:xfrm>
          <a:prstGeom prst="rect">
            <a:avLst/>
          </a:prstGeom>
          <a:noFill/>
        </p:spPr>
        <p:txBody>
          <a:bodyPr wrap="square">
            <a:spAutoFit/>
          </a:bodyPr>
          <a:lstStyle/>
          <a:p>
            <a:pPr marL="457200" indent="-457200">
              <a:buFont typeface="Arial" panose="020B0604020202020204" pitchFamily="34" charset="0"/>
              <a:buChar char="•"/>
            </a:pPr>
            <a:r>
              <a:rPr lang="he-IL" sz="2800" dirty="0" smtClean="0">
                <a:effectLst/>
              </a:rPr>
              <a:t>אירוע </a:t>
            </a:r>
            <a:r>
              <a:rPr lang="he-IL" sz="2800" dirty="0">
                <a:effectLst/>
              </a:rPr>
              <a:t>תמיד נדחף ולא </a:t>
            </a:r>
            <a:r>
              <a:rPr lang="he-IL" sz="2800" dirty="0" smtClean="0">
                <a:effectLst/>
              </a:rPr>
              <a:t>נמשך.</a:t>
            </a:r>
            <a:endParaRPr lang="en-US" sz="2800" dirty="0" smtClean="0">
              <a:effectLst/>
            </a:endParaRPr>
          </a:p>
          <a:p>
            <a:pPr marL="457200" indent="-457200">
              <a:buFont typeface="Arial" panose="020B0604020202020204" pitchFamily="34" charset="0"/>
              <a:buChar char="•"/>
            </a:pPr>
            <a:r>
              <a:rPr lang="he-IL" sz="2800" dirty="0" smtClean="0"/>
              <a:t>תזמון </a:t>
            </a:r>
            <a:r>
              <a:rPr lang="he-IL" sz="2800" dirty="0"/>
              <a:t>האירוע נקבע ע"י המקור ולא ע"י </a:t>
            </a:r>
            <a:r>
              <a:rPr lang="he-IL" sz="2800" dirty="0" smtClean="0"/>
              <a:t>צרכן-האירוע.</a:t>
            </a:r>
          </a:p>
          <a:p>
            <a:pPr marL="457200" indent="-457200">
              <a:buFont typeface="Arial" panose="020B0604020202020204" pitchFamily="34" charset="0"/>
              <a:buChar char="•"/>
            </a:pPr>
            <a:r>
              <a:rPr lang="he-IL" sz="2800" dirty="0" smtClean="0"/>
              <a:t>לא מקור-האירוע ולא אובייקט-האירוע קובעים איזה אירוע הצרכן יבצע. החלטה זו היא של הצרכן.</a:t>
            </a:r>
          </a:p>
          <a:p>
            <a:pPr marL="457200" indent="-457200">
              <a:buFont typeface="Arial" panose="020B0604020202020204" pitchFamily="34" charset="0"/>
              <a:buChar char="•"/>
            </a:pPr>
            <a:r>
              <a:rPr lang="he-IL" sz="2800" dirty="0"/>
              <a:t>מאורע </a:t>
            </a:r>
            <a:r>
              <a:rPr lang="he-IL" sz="2800" dirty="0" smtClean="0"/>
              <a:t>גולמי/נגזר.</a:t>
            </a:r>
          </a:p>
        </p:txBody>
      </p:sp>
      <p:pic>
        <p:nvPicPr>
          <p:cNvPr id="6" name="תמונה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88" y="4581129"/>
            <a:ext cx="3147837" cy="2005206"/>
          </a:xfrm>
          <a:prstGeom prst="rect">
            <a:avLst/>
          </a:prstGeom>
        </p:spPr>
      </p:pic>
    </p:spTree>
    <p:extLst>
      <p:ext uri="{BB962C8B-B14F-4D97-AF65-F5344CB8AC3E}">
        <p14:creationId xmlns:p14="http://schemas.microsoft.com/office/powerpoint/2010/main" val="2855348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7298" y="1268760"/>
            <a:ext cx="8191165" cy="1354217"/>
          </a:xfrm>
          <a:prstGeom prst="rect">
            <a:avLst/>
          </a:prstGeom>
          <a:noFill/>
        </p:spPr>
        <p:txBody>
          <a:bodyPr wrap="square" rtlCol="1">
            <a:spAutoFit/>
          </a:bodyPr>
          <a:lstStyle/>
          <a:p>
            <a:pPr algn="ctr"/>
            <a:r>
              <a:rPr lang="he-IL" sz="5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אז מה זה </a:t>
            </a:r>
            <a:r>
              <a:rPr lang="en-US" sz="5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MMORPG</a:t>
            </a:r>
            <a:r>
              <a:rPr lang="he-IL" sz="5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 ???</a:t>
            </a:r>
          </a:p>
          <a:p>
            <a:endParaRPr lang="he-IL" sz="2800" dirty="0"/>
          </a:p>
        </p:txBody>
      </p:sp>
      <p:grpSp>
        <p:nvGrpSpPr>
          <p:cNvPr id="3" name="קבוצה 2"/>
          <p:cNvGrpSpPr/>
          <p:nvPr/>
        </p:nvGrpSpPr>
        <p:grpSpPr>
          <a:xfrm>
            <a:off x="4645765" y="3587205"/>
            <a:ext cx="2872486" cy="2211821"/>
            <a:chOff x="4645765" y="3587205"/>
            <a:chExt cx="2872486" cy="2211821"/>
          </a:xfrm>
        </p:grpSpPr>
        <p:pic>
          <p:nvPicPr>
            <p:cNvPr id="2050" name="Picture 2" descr="C:\Users\yafit alon\AppData\Local\Microsoft\Windows\Temporary Internet Files\Content.IE5\I4ZESV76\MC9004344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484317">
              <a:off x="4645765" y="3970226"/>
              <a:ext cx="1625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yafit alon\AppData\Local\Microsoft\Windows\Temporary Internet Files\Content.IE5\WKBH4MXZ\MC90043440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91255">
              <a:off x="6156176" y="3587205"/>
              <a:ext cx="1362075" cy="190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04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2080">
              <a:schemeClr val="tx2">
                <a:lumMod val="20000"/>
                <a:lumOff val="80000"/>
              </a:schemeClr>
            </a:gs>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030" name="Picture 6" descr="F:\Studies\Semester 8\Seminarion\presentation 2\rp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
            <a:ext cx="9143999"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Studies\Semester 8\Seminarion\presentation 2\rpg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155" y="5229200"/>
            <a:ext cx="2666529" cy="1486792"/>
          </a:xfrm>
          <a:prstGeom prst="rect">
            <a:avLst/>
          </a:prstGeom>
          <a:noFill/>
        </p:spPr>
      </p:pic>
      <p:pic>
        <p:nvPicPr>
          <p:cNvPr id="1027" name="Picture 3" descr="F:\Studies\Semester 8\Seminarion\presentation 2\rpg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613" y="2116467"/>
            <a:ext cx="2855862" cy="1553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Studies\Semester 8\Seminarion\presentation 2\rpg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074961"/>
            <a:ext cx="2293739" cy="169613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Studies\Semester 8\Seminarion\presentation 2\rpg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4293096"/>
            <a:ext cx="2969084" cy="1613380"/>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p:cNvSpPr/>
          <p:nvPr/>
        </p:nvSpPr>
        <p:spPr>
          <a:xfrm>
            <a:off x="899592" y="404664"/>
            <a:ext cx="2304256" cy="830997"/>
          </a:xfrm>
          <a:prstGeom prst="rect">
            <a:avLst/>
          </a:prstGeom>
          <a:noFill/>
        </p:spPr>
        <p:txBody>
          <a:bodyPr wrap="square" lIns="91440" tIns="45720" rIns="91440" bIns="45720">
            <a:spAutoFit/>
          </a:bodyPr>
          <a:lstStyle/>
          <a:p>
            <a:pPr algn="ctr"/>
            <a:r>
              <a:rPr lang="en-US" sz="4800" b="1" dirty="0" smtClean="0">
                <a:ln w="17780" cmpd="sng">
                  <a:solidFill>
                    <a:schemeClr val="tx2">
                      <a:lumMod val="50000"/>
                    </a:schemeClr>
                  </a:solidFill>
                  <a:prstDash val="solid"/>
                  <a:miter lim="800000"/>
                </a:ln>
                <a:solidFill>
                  <a:srgbClr val="FF0000"/>
                </a:solidFill>
                <a:effectLst>
                  <a:outerShdw blurRad="50800" algn="tl" rotWithShape="0">
                    <a:srgbClr val="000000"/>
                  </a:outerShdw>
                </a:effectLst>
              </a:rPr>
              <a:t>M</a:t>
            </a:r>
            <a:r>
              <a:rPr lang="en-US"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rPr>
              <a:t>assive</a:t>
            </a:r>
            <a:endParaRPr lang="he-IL"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endParaRPr>
          </a:p>
        </p:txBody>
      </p:sp>
      <p:sp>
        <p:nvSpPr>
          <p:cNvPr id="14" name="מלבן 3"/>
          <p:cNvSpPr/>
          <p:nvPr/>
        </p:nvSpPr>
        <p:spPr>
          <a:xfrm>
            <a:off x="1470987" y="1243964"/>
            <a:ext cx="6638044" cy="830997"/>
          </a:xfrm>
          <a:prstGeom prst="rect">
            <a:avLst/>
          </a:prstGeom>
          <a:noFill/>
        </p:spPr>
        <p:txBody>
          <a:bodyPr wrap="square" lIns="91440" tIns="45720" rIns="91440" bIns="45720">
            <a:spAutoFit/>
          </a:bodyPr>
          <a:lstStyle/>
          <a:p>
            <a:pPr algn="ctr"/>
            <a:r>
              <a:rPr lang="en-US" sz="4800" b="1" dirty="0">
                <a:ln w="17780" cmpd="sng">
                  <a:solidFill>
                    <a:schemeClr val="tx2">
                      <a:lumMod val="50000"/>
                    </a:schemeClr>
                  </a:solidFill>
                  <a:prstDash val="solid"/>
                  <a:miter lim="800000"/>
                </a:ln>
                <a:solidFill>
                  <a:srgbClr val="FF0000"/>
                </a:solidFill>
                <a:effectLst>
                  <a:outerShdw blurRad="50800" algn="tl" rotWithShape="0">
                    <a:srgbClr val="000000"/>
                  </a:outerShdw>
                </a:effectLst>
              </a:rPr>
              <a:t>R</a:t>
            </a:r>
            <a:r>
              <a:rPr lang="en-US"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rPr>
              <a:t>ole-</a:t>
            </a:r>
            <a:r>
              <a:rPr lang="en-US" sz="4800" b="1" dirty="0">
                <a:ln w="17780" cmpd="sng">
                  <a:solidFill>
                    <a:schemeClr val="tx2">
                      <a:lumMod val="50000"/>
                    </a:schemeClr>
                  </a:solidFill>
                  <a:prstDash val="solid"/>
                  <a:miter lim="800000"/>
                </a:ln>
                <a:solidFill>
                  <a:srgbClr val="FF0000"/>
                </a:solidFill>
                <a:effectLst>
                  <a:outerShdw blurRad="50800" algn="tl" rotWithShape="0">
                    <a:srgbClr val="000000"/>
                  </a:outerShdw>
                </a:effectLst>
              </a:rPr>
              <a:t>P</a:t>
            </a:r>
            <a:r>
              <a:rPr lang="en-US"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rPr>
              <a:t>laying </a:t>
            </a:r>
            <a:r>
              <a:rPr lang="en-US" sz="4800" b="1" dirty="0">
                <a:ln w="17780" cmpd="sng">
                  <a:solidFill>
                    <a:schemeClr val="tx2">
                      <a:lumMod val="50000"/>
                    </a:schemeClr>
                  </a:solidFill>
                  <a:prstDash val="solid"/>
                  <a:miter lim="800000"/>
                </a:ln>
                <a:solidFill>
                  <a:srgbClr val="FF0000"/>
                </a:solidFill>
                <a:effectLst>
                  <a:outerShdw blurRad="50800" algn="tl" rotWithShape="0">
                    <a:srgbClr val="000000"/>
                  </a:outerShdw>
                </a:effectLst>
              </a:rPr>
              <a:t>G</a:t>
            </a:r>
            <a:r>
              <a:rPr lang="en-US"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rPr>
              <a:t>ames</a:t>
            </a:r>
            <a:endParaRPr lang="he-IL"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endParaRPr>
          </a:p>
        </p:txBody>
      </p:sp>
      <p:sp>
        <p:nvSpPr>
          <p:cNvPr id="16" name="מלבן 3"/>
          <p:cNvSpPr/>
          <p:nvPr/>
        </p:nvSpPr>
        <p:spPr>
          <a:xfrm>
            <a:off x="3246029" y="404664"/>
            <a:ext cx="3087960" cy="830997"/>
          </a:xfrm>
          <a:prstGeom prst="rect">
            <a:avLst/>
          </a:prstGeom>
          <a:noFill/>
        </p:spPr>
        <p:txBody>
          <a:bodyPr wrap="square" lIns="91440" tIns="45720" rIns="91440" bIns="45720">
            <a:spAutoFit/>
          </a:bodyPr>
          <a:lstStyle/>
          <a:p>
            <a:pPr algn="ctr"/>
            <a:r>
              <a:rPr lang="en-US" sz="4800" b="1" dirty="0" smtClean="0">
                <a:ln w="17780" cmpd="sng">
                  <a:solidFill>
                    <a:schemeClr val="tx2">
                      <a:lumMod val="50000"/>
                    </a:schemeClr>
                  </a:solidFill>
                  <a:prstDash val="solid"/>
                  <a:miter lim="800000"/>
                </a:ln>
                <a:solidFill>
                  <a:srgbClr val="FF0000"/>
                </a:solidFill>
                <a:effectLst>
                  <a:outerShdw blurRad="50800" algn="tl" rotWithShape="0">
                    <a:srgbClr val="000000"/>
                  </a:outerShdw>
                </a:effectLst>
              </a:rPr>
              <a:t>M</a:t>
            </a:r>
            <a:r>
              <a:rPr lang="en-US" sz="4400" b="1" dirty="0">
                <a:ln w="17780" cmpd="sng">
                  <a:solidFill>
                    <a:schemeClr val="tx2">
                      <a:lumMod val="50000"/>
                    </a:schemeClr>
                  </a:solidFill>
                  <a:prstDash val="solid"/>
                  <a:miter lim="800000"/>
                </a:ln>
                <a:solidFill>
                  <a:srgbClr val="FFFF00"/>
                </a:solidFill>
                <a:effectLst>
                  <a:outerShdw blurRad="50800" algn="tl" rotWithShape="0">
                    <a:srgbClr val="000000"/>
                  </a:outerShdw>
                </a:effectLst>
              </a:rPr>
              <a:t>ultiplayer</a:t>
            </a:r>
            <a:endParaRPr lang="he-IL"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endParaRPr>
          </a:p>
        </p:txBody>
      </p:sp>
      <p:sp>
        <p:nvSpPr>
          <p:cNvPr id="17" name="מלבן 3"/>
          <p:cNvSpPr/>
          <p:nvPr/>
        </p:nvSpPr>
        <p:spPr>
          <a:xfrm>
            <a:off x="6376171" y="404664"/>
            <a:ext cx="2084261" cy="830997"/>
          </a:xfrm>
          <a:prstGeom prst="rect">
            <a:avLst/>
          </a:prstGeom>
          <a:noFill/>
        </p:spPr>
        <p:txBody>
          <a:bodyPr wrap="square" lIns="91440" tIns="45720" rIns="91440" bIns="45720">
            <a:spAutoFit/>
          </a:bodyPr>
          <a:lstStyle/>
          <a:p>
            <a:pPr algn="ctr"/>
            <a:r>
              <a:rPr lang="en-US" sz="4800" b="1" dirty="0" smtClean="0">
                <a:ln w="17780" cmpd="sng">
                  <a:solidFill>
                    <a:schemeClr val="tx2">
                      <a:lumMod val="50000"/>
                    </a:schemeClr>
                  </a:solidFill>
                  <a:prstDash val="solid"/>
                  <a:miter lim="800000"/>
                </a:ln>
                <a:solidFill>
                  <a:srgbClr val="FF0000"/>
                </a:solidFill>
                <a:effectLst>
                  <a:outerShdw blurRad="50800" algn="tl" rotWithShape="0">
                    <a:srgbClr val="000000"/>
                  </a:outerShdw>
                </a:effectLst>
              </a:rPr>
              <a:t>O</a:t>
            </a:r>
            <a:r>
              <a:rPr lang="en-US"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rPr>
              <a:t>nline</a:t>
            </a:r>
            <a:endParaRPr lang="he-IL" sz="4400" b="1" dirty="0" smtClean="0">
              <a:ln w="17780" cmpd="sng">
                <a:solidFill>
                  <a:schemeClr val="tx2">
                    <a:lumMod val="50000"/>
                  </a:schemeClr>
                </a:solidFill>
                <a:prstDash val="solid"/>
                <a:miter lim="800000"/>
              </a:ln>
              <a:solidFill>
                <a:srgbClr val="FFFF00"/>
              </a:solidFill>
              <a:effectLst>
                <a:outerShdw blurRad="50800" algn="tl" rotWithShape="0">
                  <a:srgbClr val="000000"/>
                </a:outerShdw>
              </a:effectLst>
            </a:endParaRPr>
          </a:p>
        </p:txBody>
      </p:sp>
    </p:spTree>
    <p:extLst>
      <p:ext uri="{BB962C8B-B14F-4D97-AF65-F5344CB8AC3E}">
        <p14:creationId xmlns:p14="http://schemas.microsoft.com/office/powerpoint/2010/main" val="9277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2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200"/>
                                  </p:iterate>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200"/>
                                  </p:iterate>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100"/>
                                  </p:iterate>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par>
                          <p:cTn id="19" fill="hold">
                            <p:stCondLst>
                              <p:cond delay="1601"/>
                            </p:stCondLst>
                            <p:childTnLst>
                              <p:par>
                                <p:cTn id="20" presetID="10" presetClass="entr" presetSubtype="0" fill="hold" nodeType="after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par>
                          <p:cTn id="23" fill="hold">
                            <p:stCondLst>
                              <p:cond delay="2101"/>
                            </p:stCondLst>
                            <p:childTnLst>
                              <p:par>
                                <p:cTn id="24" presetID="10" presetClass="entr" presetSubtype="0" fill="hold" nodeType="after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fade">
                                      <p:cBhvr>
                                        <p:cTn id="26" dur="500"/>
                                        <p:tgtEl>
                                          <p:spTgt spid="1027"/>
                                        </p:tgtEl>
                                      </p:cBhvr>
                                    </p:animEffect>
                                  </p:childTnLst>
                                </p:cTn>
                              </p:par>
                            </p:childTnLst>
                          </p:cTn>
                        </p:par>
                        <p:par>
                          <p:cTn id="27" fill="hold">
                            <p:stCondLst>
                              <p:cond delay="2601"/>
                            </p:stCondLst>
                            <p:childTnLst>
                              <p:par>
                                <p:cTn id="28" presetID="2" presetClass="entr" presetSubtype="4" fill="hold" nodeType="afterEffect">
                                  <p:stCondLst>
                                    <p:cond delay="0"/>
                                  </p:stCondLst>
                                  <p:childTnLst>
                                    <p:set>
                                      <p:cBhvr>
                                        <p:cTn id="29" dur="1" fill="hold">
                                          <p:stCondLst>
                                            <p:cond delay="0"/>
                                          </p:stCondLst>
                                        </p:cTn>
                                        <p:tgtEl>
                                          <p:spTgt spid="1026"/>
                                        </p:tgtEl>
                                        <p:attrNameLst>
                                          <p:attrName>style.visibility</p:attrName>
                                        </p:attrNameLst>
                                      </p:cBhvr>
                                      <p:to>
                                        <p:strVal val="visible"/>
                                      </p:to>
                                    </p:set>
                                    <p:anim calcmode="lin" valueType="num">
                                      <p:cBhvr additive="base">
                                        <p:cTn id="30" dur="500" fill="hold"/>
                                        <p:tgtEl>
                                          <p:spTgt spid="1026"/>
                                        </p:tgtEl>
                                        <p:attrNameLst>
                                          <p:attrName>ppt_x</p:attrName>
                                        </p:attrNameLst>
                                      </p:cBhvr>
                                      <p:tavLst>
                                        <p:tav tm="0">
                                          <p:val>
                                            <p:strVal val="#ppt_x"/>
                                          </p:val>
                                        </p:tav>
                                        <p:tav tm="100000">
                                          <p:val>
                                            <p:strVal val="#ppt_x"/>
                                          </p:val>
                                        </p:tav>
                                      </p:tavLst>
                                    </p:anim>
                                    <p:anim calcmode="lin" valueType="num">
                                      <p:cBhvr additive="base">
                                        <p:cTn id="31" dur="500" fill="hold"/>
                                        <p:tgtEl>
                                          <p:spTgt spid="1026"/>
                                        </p:tgtEl>
                                        <p:attrNameLst>
                                          <p:attrName>ppt_y</p:attrName>
                                        </p:attrNameLst>
                                      </p:cBhvr>
                                      <p:tavLst>
                                        <p:tav tm="0">
                                          <p:val>
                                            <p:strVal val="1+#ppt_h/2"/>
                                          </p:val>
                                        </p:tav>
                                        <p:tav tm="100000">
                                          <p:val>
                                            <p:strVal val="#ppt_y"/>
                                          </p:val>
                                        </p:tav>
                                      </p:tavLst>
                                    </p:anim>
                                  </p:childTnLst>
                                </p:cTn>
                              </p:par>
                            </p:childTnLst>
                          </p:cTn>
                        </p:par>
                        <p:par>
                          <p:cTn id="32" fill="hold">
                            <p:stCondLst>
                              <p:cond delay="3101"/>
                            </p:stCondLst>
                            <p:childTnLst>
                              <p:par>
                                <p:cTn id="33" presetID="21" presetClass="entr" presetSubtype="1"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wheel(1)">
                                      <p:cBhvr>
                                        <p:cTn id="35" dur="2000"/>
                                        <p:tgtEl>
                                          <p:spTgt spid="1028"/>
                                        </p:tgtEl>
                                      </p:cBhvr>
                                    </p:animEffect>
                                  </p:childTnLst>
                                </p:cTn>
                              </p:par>
                            </p:childTnLst>
                          </p:cTn>
                        </p:par>
                        <p:par>
                          <p:cTn id="36" fill="hold">
                            <p:stCondLst>
                              <p:cond delay="5101"/>
                            </p:stCondLst>
                            <p:childTnLst>
                              <p:par>
                                <p:cTn id="37" presetID="31" presetClass="entr" presetSubtype="0" fill="hold" nodeType="after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1000" fill="hold"/>
                                        <p:tgtEl>
                                          <p:spTgt spid="1029"/>
                                        </p:tgtEl>
                                        <p:attrNameLst>
                                          <p:attrName>ppt_w</p:attrName>
                                        </p:attrNameLst>
                                      </p:cBhvr>
                                      <p:tavLst>
                                        <p:tav tm="0">
                                          <p:val>
                                            <p:fltVal val="0"/>
                                          </p:val>
                                        </p:tav>
                                        <p:tav tm="100000">
                                          <p:val>
                                            <p:strVal val="#ppt_w"/>
                                          </p:val>
                                        </p:tav>
                                      </p:tavLst>
                                    </p:anim>
                                    <p:anim calcmode="lin" valueType="num">
                                      <p:cBhvr>
                                        <p:cTn id="40" dur="1000" fill="hold"/>
                                        <p:tgtEl>
                                          <p:spTgt spid="1029"/>
                                        </p:tgtEl>
                                        <p:attrNameLst>
                                          <p:attrName>ppt_h</p:attrName>
                                        </p:attrNameLst>
                                      </p:cBhvr>
                                      <p:tavLst>
                                        <p:tav tm="0">
                                          <p:val>
                                            <p:fltVal val="0"/>
                                          </p:val>
                                        </p:tav>
                                        <p:tav tm="100000">
                                          <p:val>
                                            <p:strVal val="#ppt_h"/>
                                          </p:val>
                                        </p:tav>
                                      </p:tavLst>
                                    </p:anim>
                                    <p:anim calcmode="lin" valueType="num">
                                      <p:cBhvr>
                                        <p:cTn id="41" dur="1000" fill="hold"/>
                                        <p:tgtEl>
                                          <p:spTgt spid="1029"/>
                                        </p:tgtEl>
                                        <p:attrNameLst>
                                          <p:attrName>style.rotation</p:attrName>
                                        </p:attrNameLst>
                                      </p:cBhvr>
                                      <p:tavLst>
                                        <p:tav tm="0">
                                          <p:val>
                                            <p:fltVal val="90"/>
                                          </p:val>
                                        </p:tav>
                                        <p:tav tm="100000">
                                          <p:val>
                                            <p:fltVal val="0"/>
                                          </p:val>
                                        </p:tav>
                                      </p:tavLst>
                                    </p:anim>
                                    <p:animEffect transition="in" filter="fade">
                                      <p:cBhvr>
                                        <p:cTn id="42"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p:cNvSpPr/>
          <p:nvPr/>
        </p:nvSpPr>
        <p:spPr>
          <a:xfrm>
            <a:off x="1074543" y="1346835"/>
            <a:ext cx="7128792" cy="4678204"/>
          </a:xfrm>
          <a:prstGeom prst="rect">
            <a:avLst/>
          </a:prstGeom>
        </p:spPr>
        <p:txBody>
          <a:bodyPr wrap="square">
            <a:spAutoFit/>
          </a:bodyPr>
          <a:lstStyle/>
          <a:p>
            <a:pPr algn="just" rtl="0"/>
            <a:r>
              <a:rPr lang="en-US" sz="1200" dirty="0">
                <a:solidFill>
                  <a:srgbClr val="5B5B5B"/>
                </a:solidFill>
                <a:latin typeface="arial"/>
              </a:rPr>
              <a:t>Amsterdam, The Netherlands – </a:t>
            </a:r>
            <a:r>
              <a:rPr lang="en-US" sz="1200" dirty="0" err="1">
                <a:solidFill>
                  <a:srgbClr val="5B5B5B"/>
                </a:solidFill>
                <a:latin typeface="arial"/>
              </a:rPr>
              <a:t>GlobalCollect</a:t>
            </a:r>
            <a:r>
              <a:rPr lang="en-US" sz="1200" dirty="0">
                <a:solidFill>
                  <a:srgbClr val="5B5B5B"/>
                </a:solidFill>
                <a:latin typeface="arial"/>
              </a:rPr>
              <a:t>, the world’s premier payment service provider, today announced the publication of its report “The Global MMO Games Market: Payments, Intelligence and Trends.” The original research is based on </a:t>
            </a:r>
            <a:r>
              <a:rPr lang="en-US" sz="1200" dirty="0" err="1">
                <a:solidFill>
                  <a:srgbClr val="5B5B5B"/>
                </a:solidFill>
                <a:latin typeface="arial"/>
              </a:rPr>
              <a:t>GlobalCollect’s</a:t>
            </a:r>
            <a:r>
              <a:rPr lang="en-US" sz="1200" dirty="0">
                <a:solidFill>
                  <a:srgbClr val="5B5B5B"/>
                </a:solidFill>
                <a:latin typeface="arial"/>
              </a:rPr>
              <a:t> extensive gaming transaction data as well as data from international gaming market research firm </a:t>
            </a:r>
            <a:r>
              <a:rPr lang="en-US" sz="1200" dirty="0" err="1">
                <a:solidFill>
                  <a:srgbClr val="5B5B5B"/>
                </a:solidFill>
                <a:latin typeface="arial"/>
              </a:rPr>
              <a:t>Newzoo</a:t>
            </a:r>
            <a:r>
              <a:rPr lang="en-US" sz="1200" dirty="0">
                <a:solidFill>
                  <a:srgbClr val="5B5B5B"/>
                </a:solidFill>
                <a:latin typeface="arial"/>
              </a:rPr>
              <a:t>. Over 170 countries are represented in the data that contains tens of millions of transactions per quarter. This second report in the </a:t>
            </a:r>
            <a:r>
              <a:rPr lang="en-US" sz="1200" dirty="0" err="1">
                <a:solidFill>
                  <a:srgbClr val="5B5B5B"/>
                </a:solidFill>
                <a:latin typeface="arial"/>
              </a:rPr>
              <a:t>GlobalCollect</a:t>
            </a:r>
            <a:r>
              <a:rPr lang="en-US" sz="1200" dirty="0">
                <a:solidFill>
                  <a:srgbClr val="5B5B5B"/>
                </a:solidFill>
                <a:latin typeface="arial"/>
              </a:rPr>
              <a:t> Video Gaming Payments Knowledge Series explores many important aspects of the business of Massively Multiplayer Online Role-Playing Games. </a:t>
            </a:r>
            <a:endParaRPr lang="en-US" sz="1200" dirty="0" smtClean="0">
              <a:solidFill>
                <a:srgbClr val="5B5B5B"/>
              </a:solidFill>
              <a:latin typeface="arial"/>
            </a:endParaRPr>
          </a:p>
          <a:p>
            <a:pPr algn="just" rtl="0"/>
            <a:r>
              <a:rPr lang="en-US" sz="1400" dirty="0" smtClean="0">
                <a:solidFill>
                  <a:srgbClr val="5B5B5B"/>
                </a:solidFill>
                <a:latin typeface="arial"/>
              </a:rPr>
              <a:t>Key </a:t>
            </a:r>
            <a:r>
              <a:rPr lang="en-US" sz="1400" dirty="0">
                <a:solidFill>
                  <a:srgbClr val="5B5B5B"/>
                </a:solidFill>
                <a:latin typeface="arial"/>
              </a:rPr>
              <a:t>findings include: </a:t>
            </a:r>
            <a:endParaRPr lang="en-US" sz="1400" dirty="0" smtClean="0">
              <a:solidFill>
                <a:srgbClr val="5B5B5B"/>
              </a:solidFill>
              <a:latin typeface="arial"/>
            </a:endParaRPr>
          </a:p>
          <a:p>
            <a:pPr marL="342900" indent="-342900" algn="just" rtl="0">
              <a:buFont typeface="+mj-lt"/>
              <a:buAutoNum type="arabicPeriod"/>
            </a:pPr>
            <a:r>
              <a:rPr lang="en-US" sz="1600" b="1" dirty="0" smtClean="0">
                <a:ln>
                  <a:gradFill>
                    <a:gsLst>
                      <a:gs pos="50000">
                        <a:schemeClr val="accent1">
                          <a:tint val="44500"/>
                          <a:satMod val="160000"/>
                        </a:schemeClr>
                      </a:gs>
                      <a:gs pos="100000">
                        <a:schemeClr val="accent1">
                          <a:tint val="23500"/>
                          <a:satMod val="160000"/>
                        </a:schemeClr>
                      </a:gs>
                    </a:gsLst>
                    <a:lin ang="5400000" scaled="0"/>
                  </a:gradFill>
                </a:ln>
                <a:solidFill>
                  <a:srgbClr val="FF0000"/>
                </a:solidFill>
                <a:effectLst/>
                <a:latin typeface="arial"/>
              </a:rPr>
              <a:t>MMO </a:t>
            </a:r>
            <a:r>
              <a:rPr lang="en-US" sz="1600" b="1" dirty="0">
                <a:ln>
                  <a:gradFill>
                    <a:gsLst>
                      <a:gs pos="50000">
                        <a:schemeClr val="accent1">
                          <a:tint val="44500"/>
                          <a:satMod val="160000"/>
                        </a:schemeClr>
                      </a:gs>
                      <a:gs pos="100000">
                        <a:schemeClr val="accent1">
                          <a:tint val="23500"/>
                          <a:satMod val="160000"/>
                        </a:schemeClr>
                      </a:gs>
                    </a:gsLst>
                    <a:lin ang="5400000" scaled="0"/>
                  </a:gradFill>
                </a:ln>
                <a:solidFill>
                  <a:srgbClr val="FF0000"/>
                </a:solidFill>
                <a:effectLst/>
                <a:latin typeface="arial"/>
              </a:rPr>
              <a:t>games will account for $14.9 billion, or 21.2%, of global gaming revenues in </a:t>
            </a:r>
            <a:r>
              <a:rPr lang="en-US" sz="1600" b="1" dirty="0" smtClean="0">
                <a:ln>
                  <a:gradFill>
                    <a:gsLst>
                      <a:gs pos="50000">
                        <a:schemeClr val="accent1">
                          <a:tint val="44500"/>
                          <a:satMod val="160000"/>
                        </a:schemeClr>
                      </a:gs>
                      <a:gs pos="100000">
                        <a:schemeClr val="accent1">
                          <a:tint val="23500"/>
                          <a:satMod val="160000"/>
                        </a:schemeClr>
                      </a:gs>
                    </a:gsLst>
                    <a:lin ang="5400000" scaled="0"/>
                  </a:gradFill>
                </a:ln>
                <a:solidFill>
                  <a:srgbClr val="FF0000"/>
                </a:solidFill>
                <a:effectLst/>
                <a:latin typeface="arial"/>
              </a:rPr>
              <a:t>2013.</a:t>
            </a:r>
          </a:p>
          <a:p>
            <a:pPr marL="342900" indent="-342900" algn="just" rtl="0">
              <a:buFont typeface="+mj-lt"/>
              <a:buAutoNum type="arabicPeriod"/>
            </a:pPr>
            <a:r>
              <a:rPr lang="en-US" sz="1200" dirty="0" smtClean="0">
                <a:solidFill>
                  <a:srgbClr val="5B5B5B"/>
                </a:solidFill>
                <a:latin typeface="arial"/>
              </a:rPr>
              <a:t>The </a:t>
            </a:r>
            <a:r>
              <a:rPr lang="en-US" sz="1200" dirty="0">
                <a:solidFill>
                  <a:srgbClr val="5B5B5B"/>
                </a:solidFill>
                <a:latin typeface="arial"/>
              </a:rPr>
              <a:t>Asia Pacific region (APAC), which is now the largest games market in the world, generates 36% of global game revenues, but accounts for an unprecedented 64% of MMO revenues</a:t>
            </a:r>
            <a:r>
              <a:rPr lang="en-US" sz="1200" dirty="0" smtClean="0">
                <a:solidFill>
                  <a:srgbClr val="5B5B5B"/>
                </a:solidFill>
                <a:latin typeface="arial"/>
              </a:rPr>
              <a:t>.</a:t>
            </a:r>
          </a:p>
          <a:p>
            <a:pPr marL="342900" indent="-342900" algn="just" rtl="0">
              <a:buFont typeface="+mj-lt"/>
              <a:buAutoNum type="arabicPeriod"/>
            </a:pPr>
            <a:r>
              <a:rPr lang="en-US" sz="1200" dirty="0" err="1" smtClean="0">
                <a:solidFill>
                  <a:srgbClr val="5B5B5B"/>
                </a:solidFill>
                <a:latin typeface="arial"/>
              </a:rPr>
              <a:t>GlobalCollect’s</a:t>
            </a:r>
            <a:r>
              <a:rPr lang="en-US" sz="1200" dirty="0" smtClean="0">
                <a:solidFill>
                  <a:srgbClr val="5B5B5B"/>
                </a:solidFill>
                <a:latin typeface="arial"/>
              </a:rPr>
              <a:t> </a:t>
            </a:r>
            <a:r>
              <a:rPr lang="en-US" sz="1200" dirty="0">
                <a:solidFill>
                  <a:srgbClr val="5B5B5B"/>
                </a:solidFill>
                <a:latin typeface="arial"/>
              </a:rPr>
              <a:t>top 16 MMO growth countries (Q1 2012 vs Q1 2013) each belong to the APAC or LATAM region. Top growth country Malaysia grew by an unprecedented 121% over the past year, with Thailand growing by 104% and South Korea by 100% (based on </a:t>
            </a:r>
            <a:r>
              <a:rPr lang="en-US" sz="1200" dirty="0" err="1">
                <a:solidFill>
                  <a:srgbClr val="5B5B5B"/>
                </a:solidFill>
                <a:latin typeface="arial"/>
              </a:rPr>
              <a:t>GlobalCollect</a:t>
            </a:r>
            <a:r>
              <a:rPr lang="en-US" sz="1200" dirty="0">
                <a:solidFill>
                  <a:srgbClr val="5B5B5B"/>
                </a:solidFill>
                <a:latin typeface="arial"/>
              </a:rPr>
              <a:t> transaction volumes</a:t>
            </a:r>
            <a:r>
              <a:rPr lang="en-US" sz="1200" dirty="0" smtClean="0">
                <a:solidFill>
                  <a:srgbClr val="5B5B5B"/>
                </a:solidFill>
                <a:latin typeface="arial"/>
              </a:rPr>
              <a:t>).</a:t>
            </a:r>
          </a:p>
          <a:p>
            <a:pPr marL="342900" indent="-342900" algn="just" rtl="0">
              <a:buFont typeface="+mj-lt"/>
              <a:buAutoNum type="arabicPeriod"/>
            </a:pPr>
            <a:r>
              <a:rPr lang="en-US" sz="1200" dirty="0" smtClean="0">
                <a:solidFill>
                  <a:srgbClr val="5B5B5B"/>
                </a:solidFill>
                <a:latin typeface="arial"/>
              </a:rPr>
              <a:t>The </a:t>
            </a:r>
            <a:r>
              <a:rPr lang="en-US" sz="1200" dirty="0">
                <a:solidFill>
                  <a:srgbClr val="5B5B5B"/>
                </a:solidFill>
                <a:latin typeface="arial"/>
              </a:rPr>
              <a:t>top 10 countries by average transaction value in video gaming transactions all come from Europe and the Middle </a:t>
            </a:r>
            <a:r>
              <a:rPr lang="en-US" sz="1200" dirty="0" smtClean="0">
                <a:solidFill>
                  <a:srgbClr val="5B5B5B"/>
                </a:solidFill>
                <a:latin typeface="arial"/>
              </a:rPr>
              <a:t>East.</a:t>
            </a:r>
          </a:p>
          <a:p>
            <a:pPr marL="342900" indent="-342900" algn="just" rtl="0">
              <a:buFont typeface="+mj-lt"/>
              <a:buAutoNum type="arabicPeriod"/>
            </a:pPr>
            <a:r>
              <a:rPr lang="en-US" sz="1200" dirty="0" smtClean="0">
                <a:solidFill>
                  <a:srgbClr val="5B5B5B"/>
                </a:solidFill>
                <a:latin typeface="arial"/>
              </a:rPr>
              <a:t>Consoles </a:t>
            </a:r>
            <a:r>
              <a:rPr lang="en-US" sz="1200" dirty="0">
                <a:solidFill>
                  <a:srgbClr val="5B5B5B"/>
                </a:solidFill>
                <a:latin typeface="arial"/>
              </a:rPr>
              <a:t>remain the largest gaming segment worldwide but will shrink by -1% this year. Mobile gaming will see the biggest growth (+35%) followed by the MMO games market which will grow by +14</a:t>
            </a:r>
            <a:r>
              <a:rPr lang="en-US" sz="1200" dirty="0" smtClean="0">
                <a:solidFill>
                  <a:srgbClr val="5B5B5B"/>
                </a:solidFill>
                <a:latin typeface="arial"/>
              </a:rPr>
              <a:t>%.</a:t>
            </a:r>
          </a:p>
          <a:p>
            <a:pPr marL="342900" indent="-342900" algn="just" rtl="0">
              <a:buFont typeface="+mj-lt"/>
              <a:buAutoNum type="arabicPeriod"/>
            </a:pPr>
            <a:r>
              <a:rPr lang="en-US" sz="1200" dirty="0" smtClean="0">
                <a:solidFill>
                  <a:srgbClr val="5B5B5B"/>
                </a:solidFill>
                <a:latin typeface="arial"/>
              </a:rPr>
              <a:t>Northern </a:t>
            </a:r>
            <a:r>
              <a:rPr lang="en-US" sz="1200" dirty="0">
                <a:solidFill>
                  <a:srgbClr val="5B5B5B"/>
                </a:solidFill>
                <a:latin typeface="arial"/>
              </a:rPr>
              <a:t>Africa and Central America are emerging as hubs for video game fraud  according to statistics produced by </a:t>
            </a:r>
            <a:r>
              <a:rPr lang="en-US" sz="1200" dirty="0" err="1">
                <a:solidFill>
                  <a:srgbClr val="5B5B5B"/>
                </a:solidFill>
                <a:latin typeface="arial"/>
              </a:rPr>
              <a:t>GlobalCollect</a:t>
            </a:r>
            <a:r>
              <a:rPr lang="en-US" sz="1200" dirty="0">
                <a:solidFill>
                  <a:srgbClr val="5B5B5B"/>
                </a:solidFill>
                <a:latin typeface="arial"/>
              </a:rPr>
              <a:t> for transactions initiated in Q4 2102 resulting in a chargeback. </a:t>
            </a:r>
            <a:endParaRPr lang="en-US" sz="1200" dirty="0"/>
          </a:p>
        </p:txBody>
      </p:sp>
      <p:sp>
        <p:nvSpPr>
          <p:cNvPr id="5" name="מלבן 4"/>
          <p:cNvSpPr/>
          <p:nvPr/>
        </p:nvSpPr>
        <p:spPr>
          <a:xfrm>
            <a:off x="667458" y="404664"/>
            <a:ext cx="7931980" cy="769441"/>
          </a:xfrm>
          <a:prstGeom prst="rect">
            <a:avLst/>
          </a:prstGeom>
          <a:noFill/>
        </p:spPr>
        <p:txBody>
          <a:bodyPr wrap="none" lIns="91440" tIns="45720" rIns="91440" bIns="45720">
            <a:spAutoFit/>
          </a:bodyPr>
          <a:lstStyle/>
          <a:p>
            <a:pPr algn="ctr"/>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נו באמת, משחקים? זה לא רציני...</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pic>
        <p:nvPicPr>
          <p:cNvPr id="2050" name="Picture 2" descr="F:\Studies\Semester 8\Seminarion\presentation 2\top-10-superdata.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719" y="3371879"/>
            <a:ext cx="5544616" cy="315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29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667458" y="404664"/>
            <a:ext cx="7931980" cy="769441"/>
          </a:xfrm>
          <a:prstGeom prst="rect">
            <a:avLst/>
          </a:prstGeom>
          <a:noFill/>
        </p:spPr>
        <p:txBody>
          <a:bodyPr wrap="none" lIns="91440" tIns="45720" rIns="91440" bIns="45720">
            <a:spAutoFit/>
          </a:bodyPr>
          <a:lstStyle/>
          <a:p>
            <a:pPr algn="ctr"/>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נו באמת, משחקים? זה לא רציני...</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488236090"/>
              </p:ext>
            </p:extLst>
          </p:nvPr>
        </p:nvGraphicFramePr>
        <p:xfrm>
          <a:off x="1475656" y="1484784"/>
          <a:ext cx="6018213" cy="1027113"/>
        </p:xfrm>
        <a:graphic>
          <a:graphicData uri="http://schemas.openxmlformats.org/presentationml/2006/ole">
            <mc:AlternateContent xmlns:mc="http://schemas.openxmlformats.org/markup-compatibility/2006">
              <mc:Choice xmlns:v="urn:schemas-microsoft-com:vml" Requires="v">
                <p:oleObj spid="_x0000_s3087" name="Document" r:id="rId3" imgW="6017923" imgH="1027511" progId="Word.Document.12">
                  <p:embed/>
                </p:oleObj>
              </mc:Choice>
              <mc:Fallback>
                <p:oleObj name="Document" r:id="rId3" imgW="6017923" imgH="1027511" progId="Word.Document.12">
                  <p:embed/>
                  <p:pic>
                    <p:nvPicPr>
                      <p:cNvPr id="0" name=""/>
                      <p:cNvPicPr/>
                      <p:nvPr/>
                    </p:nvPicPr>
                    <p:blipFill>
                      <a:blip r:embed="rId4"/>
                      <a:stretch>
                        <a:fillRect/>
                      </a:stretch>
                    </p:blipFill>
                    <p:spPr>
                      <a:xfrm>
                        <a:off x="1475656" y="1484784"/>
                        <a:ext cx="6018213" cy="1027113"/>
                      </a:xfrm>
                      <a:prstGeom prst="rect">
                        <a:avLst/>
                      </a:prstGeom>
                    </p:spPr>
                  </p:pic>
                </p:oleObj>
              </mc:Fallback>
            </mc:AlternateContent>
          </a:graphicData>
        </a:graphic>
      </p:graphicFrame>
      <p:pic>
        <p:nvPicPr>
          <p:cNvPr id="3075" name="Picture 3" descr="F:\Studies\Semester 8\Seminarion\presentation 2\blizzard-entertainment-logo-2-185x185.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1" y="1268760"/>
            <a:ext cx="1323072" cy="1323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3938681355"/>
              </p:ext>
            </p:extLst>
          </p:nvPr>
        </p:nvGraphicFramePr>
        <p:xfrm>
          <a:off x="1475656" y="2852936"/>
          <a:ext cx="6840759" cy="3238500"/>
        </p:xfrm>
        <a:graphic>
          <a:graphicData uri="http://schemas.openxmlformats.org/drawingml/2006/table">
            <a:tbl>
              <a:tblPr firstRow="1" firstCol="1" bandRow="1"/>
              <a:tblGrid>
                <a:gridCol w="4017589"/>
                <a:gridCol w="1411585"/>
                <a:gridCol w="1411585"/>
              </a:tblGrid>
              <a:tr h="0">
                <a:tc>
                  <a:txBody>
                    <a:bodyPr/>
                    <a:lstStyle/>
                    <a:p>
                      <a:pPr marL="0" marR="0" algn="l" rtl="0">
                        <a:lnSpc>
                          <a:spcPts val="1745"/>
                        </a:lnSpc>
                        <a:spcBef>
                          <a:spcPts val="0"/>
                        </a:spcBef>
                        <a:spcAft>
                          <a:spcPts val="0"/>
                        </a:spcAft>
                      </a:pPr>
                      <a:r>
                        <a:rPr lang="en-US" sz="900" b="1" dirty="0">
                          <a:solidFill>
                            <a:srgbClr val="1C1C1C"/>
                          </a:solidFill>
                          <a:effectLst/>
                          <a:latin typeface="Helvetica"/>
                          <a:ea typeface="Times New Roman"/>
                          <a:cs typeface="Arial"/>
                        </a:rPr>
                        <a:t>Blizzard Game</a:t>
                      </a:r>
                      <a:endParaRPr lang="en-US" sz="1100" dirty="0">
                        <a:effectLst/>
                        <a:latin typeface="Calibri"/>
                        <a:ea typeface="Calibri"/>
                        <a:cs typeface="Arial"/>
                      </a:endParaRPr>
                    </a:p>
                  </a:txBody>
                  <a:tcPr marL="57150" marR="0" marT="0" marB="0" anchor="ctr">
                    <a:lnL>
                      <a:noFill/>
                    </a:lnL>
                    <a:lnR>
                      <a:noFill/>
                    </a:lnR>
                    <a:lnT>
                      <a:noFill/>
                    </a:lnT>
                    <a:lnB>
                      <a:noFill/>
                    </a:lnB>
                    <a:solidFill>
                      <a:srgbClr val="54D427"/>
                    </a:solidFill>
                  </a:tcPr>
                </a:tc>
                <a:tc>
                  <a:txBody>
                    <a:bodyPr/>
                    <a:lstStyle/>
                    <a:p>
                      <a:pPr marL="0" marR="0" algn="l" rtl="0">
                        <a:lnSpc>
                          <a:spcPts val="1745"/>
                        </a:lnSpc>
                        <a:spcBef>
                          <a:spcPts val="0"/>
                        </a:spcBef>
                        <a:spcAft>
                          <a:spcPts val="0"/>
                        </a:spcAft>
                      </a:pPr>
                      <a:r>
                        <a:rPr lang="en-US" sz="900" b="1" dirty="0">
                          <a:solidFill>
                            <a:srgbClr val="1C1C1C"/>
                          </a:solidFill>
                          <a:effectLst/>
                          <a:latin typeface="Helvetica"/>
                          <a:ea typeface="Times New Roman"/>
                          <a:cs typeface="Arial"/>
                        </a:rPr>
                        <a:t>Units Sold</a:t>
                      </a:r>
                      <a:endParaRPr lang="en-US" sz="1100" dirty="0">
                        <a:effectLst/>
                        <a:latin typeface="Calibri"/>
                        <a:ea typeface="Calibri"/>
                        <a:cs typeface="Arial"/>
                      </a:endParaRPr>
                    </a:p>
                  </a:txBody>
                  <a:tcPr marL="57150" marR="0" marT="0" marB="0" anchor="ctr">
                    <a:lnL>
                      <a:noFill/>
                    </a:lnL>
                    <a:lnR>
                      <a:noFill/>
                    </a:lnR>
                    <a:lnT>
                      <a:noFill/>
                    </a:lnT>
                    <a:lnB>
                      <a:noFill/>
                    </a:lnB>
                    <a:solidFill>
                      <a:srgbClr val="54D427"/>
                    </a:solidFill>
                  </a:tcPr>
                </a:tc>
                <a:tc>
                  <a:txBody>
                    <a:bodyPr/>
                    <a:lstStyle/>
                    <a:p>
                      <a:pPr marL="0" marR="0" algn="l" rtl="0">
                        <a:lnSpc>
                          <a:spcPts val="1745"/>
                        </a:lnSpc>
                        <a:spcBef>
                          <a:spcPts val="0"/>
                        </a:spcBef>
                        <a:spcAft>
                          <a:spcPts val="0"/>
                        </a:spcAft>
                      </a:pPr>
                      <a:r>
                        <a:rPr lang="en-US" sz="900" b="1">
                          <a:solidFill>
                            <a:srgbClr val="1C1C1C"/>
                          </a:solidFill>
                          <a:effectLst/>
                          <a:latin typeface="Helvetica"/>
                          <a:ea typeface="Times New Roman"/>
                          <a:cs typeface="Arial"/>
                        </a:rPr>
                        <a:t>Revenue</a:t>
                      </a:r>
                      <a:endParaRPr lang="en-US" sz="1100">
                        <a:effectLst/>
                        <a:latin typeface="Calibri"/>
                        <a:ea typeface="Calibri"/>
                        <a:cs typeface="Arial"/>
                      </a:endParaRPr>
                    </a:p>
                  </a:txBody>
                  <a:tcPr marL="57150" marR="0" marT="0" marB="0" anchor="ctr">
                    <a:lnL>
                      <a:noFill/>
                    </a:lnL>
                    <a:lnR>
                      <a:noFill/>
                    </a:lnR>
                    <a:lnT>
                      <a:noFill/>
                    </a:lnT>
                    <a:lnB>
                      <a:noFill/>
                    </a:lnB>
                    <a:solidFill>
                      <a:srgbClr val="54D427"/>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World of Warcraft</a:t>
                      </a:r>
                      <a:endParaRPr lang="en-US" sz="1100">
                        <a:effectLst/>
                        <a:latin typeface="Calibri"/>
                        <a:ea typeface="Calibri"/>
                        <a:cs typeface="Arial"/>
                      </a:endParaRPr>
                    </a:p>
                  </a:txBody>
                  <a:tcPr marL="57150" marR="0" marT="0" marB="0" anchor="ctr">
                    <a:lnL>
                      <a:noFill/>
                    </a:lnL>
                    <a:lnR>
                      <a:noFill/>
                    </a:lnR>
                    <a:lnT>
                      <a:noFill/>
                    </a:lnT>
                    <a:lnB>
                      <a:noFill/>
                    </a:lnB>
                    <a:solidFill>
                      <a:srgbClr val="FFFF5D"/>
                    </a:solidFill>
                  </a:tcPr>
                </a:tc>
                <a:tc>
                  <a:txBody>
                    <a:bodyPr/>
                    <a:lstStyle/>
                    <a:p>
                      <a:pPr marL="0" marR="0" algn="l" rtl="0">
                        <a:lnSpc>
                          <a:spcPts val="1745"/>
                        </a:lnSpc>
                        <a:spcBef>
                          <a:spcPts val="0"/>
                        </a:spcBef>
                        <a:spcAft>
                          <a:spcPts val="0"/>
                        </a:spcAft>
                      </a:pPr>
                      <a:r>
                        <a:rPr lang="en-US" sz="900" dirty="0">
                          <a:solidFill>
                            <a:srgbClr val="000000"/>
                          </a:solidFill>
                          <a:effectLst/>
                          <a:latin typeface="Helvetica"/>
                          <a:ea typeface="Times New Roman"/>
                          <a:cs typeface="Arial"/>
                        </a:rPr>
                        <a:t>14 Million</a:t>
                      </a:r>
                      <a:endParaRPr lang="en-US" sz="1100" dirty="0">
                        <a:effectLst/>
                        <a:latin typeface="Calibri"/>
                        <a:ea typeface="Calibri"/>
                        <a:cs typeface="Arial"/>
                      </a:endParaRPr>
                    </a:p>
                  </a:txBody>
                  <a:tcPr marL="57150" marR="0" marT="0" marB="0" anchor="ctr">
                    <a:lnL>
                      <a:noFill/>
                    </a:lnL>
                    <a:lnR>
                      <a:noFill/>
                    </a:lnR>
                    <a:lnT>
                      <a:noFill/>
                    </a:lnT>
                    <a:lnB>
                      <a:noFill/>
                    </a:lnB>
                    <a:solidFill>
                      <a:srgbClr val="FFFF5D"/>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$298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5D"/>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World of Warcraft Expansions</a:t>
                      </a:r>
                      <a:endParaRPr lang="en-US" sz="1100">
                        <a:effectLst/>
                        <a:latin typeface="Calibri"/>
                        <a:ea typeface="Calibri"/>
                        <a:cs typeface="Arial"/>
                      </a:endParaRPr>
                    </a:p>
                  </a:txBody>
                  <a:tcPr marL="57150" marR="0" marT="0" marB="0" anchor="ctr">
                    <a:lnL>
                      <a:noFill/>
                    </a:lnL>
                    <a:lnR>
                      <a:noFill/>
                    </a:lnR>
                    <a:lnT>
                      <a:noFill/>
                    </a:lnT>
                    <a:lnB>
                      <a:noFill/>
                    </a:lnB>
                    <a:solidFill>
                      <a:srgbClr val="FFFF5D"/>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28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5D"/>
                    </a:solidFill>
                  </a:tcPr>
                </a:tc>
                <a:tc>
                  <a:txBody>
                    <a:bodyPr/>
                    <a:lstStyle/>
                    <a:p>
                      <a:pPr marL="0" marR="0" algn="l" rtl="0">
                        <a:lnSpc>
                          <a:spcPts val="1745"/>
                        </a:lnSpc>
                        <a:spcBef>
                          <a:spcPts val="0"/>
                        </a:spcBef>
                        <a:spcAft>
                          <a:spcPts val="0"/>
                        </a:spcAft>
                      </a:pPr>
                      <a:r>
                        <a:rPr lang="en-US" sz="900" dirty="0">
                          <a:solidFill>
                            <a:srgbClr val="000000"/>
                          </a:solidFill>
                          <a:effectLst/>
                          <a:latin typeface="Helvetica"/>
                          <a:ea typeface="Times New Roman"/>
                          <a:cs typeface="Arial"/>
                        </a:rPr>
                        <a:t>$435 Million</a:t>
                      </a:r>
                      <a:endParaRPr lang="en-US" sz="1100" dirty="0">
                        <a:effectLst/>
                        <a:latin typeface="Calibri"/>
                        <a:ea typeface="Calibri"/>
                        <a:cs typeface="Arial"/>
                      </a:endParaRPr>
                    </a:p>
                  </a:txBody>
                  <a:tcPr marL="57150" marR="0" marT="0" marB="0" anchor="ctr">
                    <a:lnL>
                      <a:noFill/>
                    </a:lnL>
                    <a:lnR>
                      <a:noFill/>
                    </a:lnR>
                    <a:lnT>
                      <a:noFill/>
                    </a:lnT>
                    <a:lnB>
                      <a:noFill/>
                    </a:lnB>
                    <a:solidFill>
                      <a:srgbClr val="FFFF5D"/>
                    </a:solidFill>
                  </a:tcPr>
                </a:tc>
              </a:tr>
              <a:tr h="0">
                <a:tc>
                  <a:txBody>
                    <a:bodyPr/>
                    <a:lstStyle/>
                    <a:p>
                      <a:pPr marL="0" marR="0" algn="l" rtl="0">
                        <a:lnSpc>
                          <a:spcPts val="1745"/>
                        </a:lnSpc>
                        <a:spcBef>
                          <a:spcPts val="0"/>
                        </a:spcBef>
                        <a:spcAft>
                          <a:spcPts val="0"/>
                        </a:spcAft>
                      </a:pPr>
                      <a:r>
                        <a:rPr lang="en-US" sz="1000" b="1">
                          <a:solidFill>
                            <a:srgbClr val="FF0000"/>
                          </a:solidFill>
                          <a:effectLst/>
                          <a:latin typeface="Helvetica"/>
                          <a:ea typeface="Times New Roman"/>
                          <a:cs typeface="Arial"/>
                        </a:rPr>
                        <a:t>World of Warcraft Subscription Revenue</a:t>
                      </a:r>
                      <a:endParaRPr lang="en-US" sz="1200" b="1">
                        <a:solidFill>
                          <a:srgbClr val="FF0000"/>
                        </a:solidFill>
                        <a:effectLst/>
                        <a:latin typeface="Calibri"/>
                        <a:ea typeface="Calibri"/>
                        <a:cs typeface="Arial"/>
                      </a:endParaRPr>
                    </a:p>
                  </a:txBody>
                  <a:tcPr marL="57150" marR="0" marT="0" marB="0" anchor="ctr">
                    <a:lnL>
                      <a:noFill/>
                    </a:lnL>
                    <a:lnR>
                      <a:noFill/>
                    </a:lnR>
                    <a:lnT>
                      <a:noFill/>
                    </a:lnT>
                    <a:lnB>
                      <a:noFill/>
                    </a:lnB>
                    <a:solidFill>
                      <a:srgbClr val="FFFF5D"/>
                    </a:solidFill>
                  </a:tcPr>
                </a:tc>
                <a:tc>
                  <a:txBody>
                    <a:bodyPr/>
                    <a:lstStyle/>
                    <a:p>
                      <a:pPr marL="0" marR="0" algn="l" rtl="0">
                        <a:lnSpc>
                          <a:spcPts val="1745"/>
                        </a:lnSpc>
                        <a:spcBef>
                          <a:spcPts val="0"/>
                        </a:spcBef>
                        <a:spcAft>
                          <a:spcPts val="0"/>
                        </a:spcAft>
                      </a:pPr>
                      <a:r>
                        <a:rPr lang="en-US" sz="1000" b="1">
                          <a:solidFill>
                            <a:srgbClr val="FF0000"/>
                          </a:solidFill>
                          <a:effectLst/>
                          <a:latin typeface="Helvetica"/>
                          <a:ea typeface="Times New Roman"/>
                          <a:cs typeface="Arial"/>
                        </a:rPr>
                        <a:t> </a:t>
                      </a:r>
                      <a:endParaRPr lang="en-US" sz="1200" b="1">
                        <a:solidFill>
                          <a:srgbClr val="FF0000"/>
                        </a:solidFill>
                        <a:effectLst/>
                        <a:latin typeface="Calibri"/>
                        <a:ea typeface="Calibri"/>
                        <a:cs typeface="Arial"/>
                      </a:endParaRPr>
                    </a:p>
                  </a:txBody>
                  <a:tcPr marL="57150" marR="0" marT="0" marB="0" anchor="ctr">
                    <a:lnL>
                      <a:noFill/>
                    </a:lnL>
                    <a:lnR>
                      <a:noFill/>
                    </a:lnR>
                    <a:lnT>
                      <a:noFill/>
                    </a:lnT>
                    <a:lnB>
                      <a:noFill/>
                    </a:lnB>
                    <a:solidFill>
                      <a:srgbClr val="FFFF5D"/>
                    </a:solidFill>
                  </a:tcPr>
                </a:tc>
                <a:tc>
                  <a:txBody>
                    <a:bodyPr/>
                    <a:lstStyle/>
                    <a:p>
                      <a:pPr marL="0" marR="0" algn="l" rtl="0">
                        <a:lnSpc>
                          <a:spcPts val="1745"/>
                        </a:lnSpc>
                        <a:spcBef>
                          <a:spcPts val="0"/>
                        </a:spcBef>
                        <a:spcAft>
                          <a:spcPts val="0"/>
                        </a:spcAft>
                      </a:pPr>
                      <a:r>
                        <a:rPr lang="en-US" sz="1000" b="1" dirty="0">
                          <a:solidFill>
                            <a:srgbClr val="FF0000"/>
                          </a:solidFill>
                          <a:effectLst/>
                          <a:latin typeface="Helvetica"/>
                          <a:ea typeface="Times New Roman"/>
                          <a:cs typeface="Arial"/>
                        </a:rPr>
                        <a:t>$2.3 Billion</a:t>
                      </a:r>
                      <a:endParaRPr lang="en-US" sz="1200" b="1" dirty="0">
                        <a:solidFill>
                          <a:srgbClr val="FF0000"/>
                        </a:solidFill>
                        <a:effectLst/>
                        <a:latin typeface="Calibri"/>
                        <a:ea typeface="Calibri"/>
                        <a:cs typeface="Arial"/>
                      </a:endParaRPr>
                    </a:p>
                  </a:txBody>
                  <a:tcPr marL="57150" marR="0" marT="0" marB="0" anchor="ctr">
                    <a:lnL>
                      <a:noFill/>
                    </a:lnL>
                    <a:lnR>
                      <a:noFill/>
                    </a:lnR>
                    <a:lnT>
                      <a:noFill/>
                    </a:lnT>
                    <a:lnB>
                      <a:noFill/>
                    </a:lnB>
                    <a:solidFill>
                      <a:srgbClr val="FFFF5D"/>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StarCraft (including Brood War expansion)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9.5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dirty="0">
                          <a:solidFill>
                            <a:srgbClr val="000000"/>
                          </a:solidFill>
                          <a:effectLst/>
                          <a:latin typeface="Helvetica"/>
                          <a:ea typeface="Times New Roman"/>
                          <a:cs typeface="Arial"/>
                        </a:rPr>
                        <a:t>$437 Million</a:t>
                      </a:r>
                      <a:endParaRPr lang="en-US" sz="1100" dirty="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Starcraft II : Wings of Liberty</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4.6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$242.5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Diablo</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2.5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$112.5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Diablo II</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4.2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$202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Diablo II : Lord of Destruction expansion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2.5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$74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Diablo III</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7.8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$472.2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Warcraft III : Reign of Chaos</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3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$135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Warcraft III : The Frozen Throne expansion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$95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Warcraft II : Tides of Darkness</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1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$50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Warcraft : Orcs &amp; Humans</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1.1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c>
                  <a:txBody>
                    <a:bodyPr/>
                    <a:lstStyle/>
                    <a:p>
                      <a:pPr marL="0" marR="0" algn="l" rtl="0">
                        <a:lnSpc>
                          <a:spcPts val="1745"/>
                        </a:lnSpc>
                        <a:spcBef>
                          <a:spcPts val="0"/>
                        </a:spcBef>
                        <a:spcAft>
                          <a:spcPts val="0"/>
                        </a:spcAft>
                      </a:pPr>
                      <a:r>
                        <a:rPr lang="en-US" sz="900">
                          <a:solidFill>
                            <a:srgbClr val="000000"/>
                          </a:solidFill>
                          <a:effectLst/>
                          <a:latin typeface="Helvetica"/>
                          <a:ea typeface="Times New Roman"/>
                          <a:cs typeface="Arial"/>
                        </a:rPr>
                        <a:t>$45 Million</a:t>
                      </a:r>
                      <a:endParaRPr lang="en-US" sz="1100">
                        <a:effectLst/>
                        <a:latin typeface="Calibri"/>
                        <a:ea typeface="Calibri"/>
                        <a:cs typeface="Arial"/>
                      </a:endParaRPr>
                    </a:p>
                  </a:txBody>
                  <a:tcPr marL="57150" marR="0" marT="0" marB="0" anchor="ctr">
                    <a:lnL>
                      <a:noFill/>
                    </a:lnL>
                    <a:lnR>
                      <a:noFill/>
                    </a:lnR>
                    <a:lnT>
                      <a:noFill/>
                    </a:lnT>
                    <a:lnB>
                      <a:noFill/>
                    </a:lnB>
                    <a:solidFill>
                      <a:srgbClr val="FFFFFF"/>
                    </a:solidFill>
                  </a:tcPr>
                </a:tc>
              </a:tr>
              <a:tr h="0">
                <a:tc>
                  <a:txBody>
                    <a:bodyPr/>
                    <a:lstStyle/>
                    <a:p>
                      <a:pPr marL="0" marR="0" algn="l" rtl="0">
                        <a:lnSpc>
                          <a:spcPts val="1745"/>
                        </a:lnSpc>
                        <a:spcBef>
                          <a:spcPts val="0"/>
                        </a:spcBef>
                        <a:spcAft>
                          <a:spcPts val="0"/>
                        </a:spcAft>
                      </a:pPr>
                      <a:r>
                        <a:rPr lang="en-US" sz="900" b="1">
                          <a:solidFill>
                            <a:srgbClr val="1C1C1C"/>
                          </a:solidFill>
                          <a:effectLst/>
                          <a:latin typeface="Helvetica"/>
                          <a:ea typeface="Times New Roman"/>
                          <a:cs typeface="Arial"/>
                        </a:rPr>
                        <a:t>Total Blizzard Game Revenue</a:t>
                      </a:r>
                      <a:endParaRPr lang="en-US" sz="1100">
                        <a:effectLst/>
                        <a:latin typeface="Calibri"/>
                        <a:ea typeface="Calibri"/>
                        <a:cs typeface="Arial"/>
                      </a:endParaRPr>
                    </a:p>
                  </a:txBody>
                  <a:tcPr marL="57150" marR="0" marT="0" marB="0" anchor="ctr">
                    <a:lnL>
                      <a:noFill/>
                    </a:lnL>
                    <a:lnR>
                      <a:noFill/>
                    </a:lnR>
                    <a:lnT>
                      <a:noFill/>
                    </a:lnT>
                    <a:lnB>
                      <a:noFill/>
                    </a:lnB>
                    <a:solidFill>
                      <a:srgbClr val="CCCCCC"/>
                    </a:solidFill>
                  </a:tcPr>
                </a:tc>
                <a:tc>
                  <a:txBody>
                    <a:bodyPr/>
                    <a:lstStyle/>
                    <a:p>
                      <a:pPr marL="0" marR="0" algn="l" rtl="0">
                        <a:lnSpc>
                          <a:spcPts val="1745"/>
                        </a:lnSpc>
                        <a:spcBef>
                          <a:spcPts val="0"/>
                        </a:spcBef>
                        <a:spcAft>
                          <a:spcPts val="0"/>
                        </a:spcAft>
                      </a:pPr>
                      <a:r>
                        <a:rPr lang="en-US" sz="900" b="1">
                          <a:solidFill>
                            <a:srgbClr val="1C1C1C"/>
                          </a:solidFill>
                          <a:effectLst/>
                          <a:latin typeface="Helvetica"/>
                          <a:ea typeface="Times New Roman"/>
                          <a:cs typeface="Arial"/>
                        </a:rPr>
                        <a:t>77 Million</a:t>
                      </a:r>
                      <a:endParaRPr lang="en-US" sz="1100">
                        <a:effectLst/>
                        <a:latin typeface="Calibri"/>
                        <a:ea typeface="Calibri"/>
                        <a:cs typeface="Arial"/>
                      </a:endParaRPr>
                    </a:p>
                  </a:txBody>
                  <a:tcPr marL="57150" marR="0" marT="0" marB="0" anchor="ctr">
                    <a:lnL>
                      <a:noFill/>
                    </a:lnL>
                    <a:lnR>
                      <a:noFill/>
                    </a:lnR>
                    <a:lnT>
                      <a:noFill/>
                    </a:lnT>
                    <a:lnB>
                      <a:noFill/>
                    </a:lnB>
                    <a:solidFill>
                      <a:srgbClr val="CCCCCC"/>
                    </a:solidFill>
                  </a:tcPr>
                </a:tc>
                <a:tc>
                  <a:txBody>
                    <a:bodyPr/>
                    <a:lstStyle/>
                    <a:p>
                      <a:pPr marL="0" marR="0" algn="l" rtl="0">
                        <a:lnSpc>
                          <a:spcPts val="1745"/>
                        </a:lnSpc>
                        <a:spcBef>
                          <a:spcPts val="0"/>
                        </a:spcBef>
                        <a:spcAft>
                          <a:spcPts val="0"/>
                        </a:spcAft>
                      </a:pPr>
                      <a:r>
                        <a:rPr lang="en-US" sz="900" b="1" dirty="0">
                          <a:solidFill>
                            <a:srgbClr val="1C1C1C"/>
                          </a:solidFill>
                          <a:effectLst/>
                          <a:latin typeface="Helvetica"/>
                          <a:ea typeface="Times New Roman"/>
                          <a:cs typeface="Arial"/>
                        </a:rPr>
                        <a:t>$4.382 Billion</a:t>
                      </a:r>
                      <a:endParaRPr lang="en-US" sz="1100" dirty="0">
                        <a:effectLst/>
                        <a:latin typeface="Calibri"/>
                        <a:ea typeface="Calibri"/>
                        <a:cs typeface="Arial"/>
                      </a:endParaRPr>
                    </a:p>
                  </a:txBody>
                  <a:tcPr marL="57150" marR="0" marT="0" marB="0" anchor="ctr">
                    <a:lnL>
                      <a:noFill/>
                    </a:lnL>
                    <a:lnR>
                      <a:noFill/>
                    </a:lnR>
                    <a:lnT>
                      <a:noFill/>
                    </a:lnT>
                    <a:lnB>
                      <a:noFill/>
                    </a:lnB>
                    <a:solidFill>
                      <a:srgbClr val="CCCCCC"/>
                    </a:solidFill>
                  </a:tcPr>
                </a:tc>
              </a:tr>
            </a:tbl>
          </a:graphicData>
        </a:graphic>
      </p:graphicFrame>
    </p:spTree>
    <p:extLst>
      <p:ext uri="{BB962C8B-B14F-4D97-AF65-F5344CB8AC3E}">
        <p14:creationId xmlns:p14="http://schemas.microsoft.com/office/powerpoint/2010/main" val="2652668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1691680" y="404664"/>
            <a:ext cx="6768752" cy="1446550"/>
          </a:xfrm>
          <a:prstGeom prst="rect">
            <a:avLst/>
          </a:prstGeom>
          <a:noFill/>
        </p:spPr>
        <p:txBody>
          <a:bodyPr wrap="square" lIns="91440" tIns="45720" rIns="91440" bIns="45720">
            <a:spAutoFit/>
          </a:bodyPr>
          <a:lstStyle/>
          <a:p>
            <a:pPr algn="ctr"/>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תחומים בהם </a:t>
            </a:r>
            <a:r>
              <a:rPr lang="en-US"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EDA</a:t>
            </a:r>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 יוכל לתרום לתעשיית ה-</a:t>
            </a:r>
            <a:r>
              <a:rPr lang="en-US"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MMO</a:t>
            </a:r>
            <a:r>
              <a:rPr lang="he-IL" sz="4400" b="1" dirty="0" smtClean="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rPr>
              <a:t>.</a:t>
            </a:r>
            <a:endParaRPr lang="he-IL" sz="4400" b="1" dirty="0">
              <a:ln w="17780" cmpd="sng">
                <a:solidFill>
                  <a:schemeClr val="tx2">
                    <a:lumMod val="50000"/>
                  </a:schemeClr>
                </a:solidFill>
                <a:prstDash val="solid"/>
                <a:miter lim="800000"/>
              </a:ln>
              <a:solidFill>
                <a:schemeClr val="accent1">
                  <a:lumMod val="75000"/>
                </a:schemeClr>
              </a:solidFill>
              <a:effectLst>
                <a:outerShdw blurRad="50800" algn="tl" rotWithShape="0">
                  <a:srgbClr val="000000"/>
                </a:outerShdw>
              </a:effectLst>
            </a:endParaRPr>
          </a:p>
        </p:txBody>
      </p:sp>
      <p:sp>
        <p:nvSpPr>
          <p:cNvPr id="3" name="TextBox 2"/>
          <p:cNvSpPr txBox="1"/>
          <p:nvPr/>
        </p:nvSpPr>
        <p:spPr>
          <a:xfrm>
            <a:off x="1701876" y="2540223"/>
            <a:ext cx="6274505" cy="400110"/>
          </a:xfrm>
          <a:prstGeom prst="rect">
            <a:avLst/>
          </a:prstGeom>
          <a:noFill/>
        </p:spPr>
        <p:txBody>
          <a:bodyPr wrap="square" rtlCol="1" anchor="ctr">
            <a:spAutoFit/>
          </a:bodyPr>
          <a:lstStyle/>
          <a:p>
            <a:r>
              <a:rPr lang="he-IL" sz="2000" b="1" dirty="0" smtClean="0">
                <a:ln w="17780" cmpd="sng">
                  <a:noFill/>
                  <a:prstDash val="solid"/>
                  <a:miter lim="800000"/>
                </a:ln>
                <a:cs typeface="+mj-cs"/>
              </a:rPr>
              <a:t>1. </a:t>
            </a:r>
            <a:r>
              <a:rPr lang="en-US" sz="2000" b="1" dirty="0" smtClean="0">
                <a:ln w="17780" cmpd="sng">
                  <a:noFill/>
                  <a:prstDash val="solid"/>
                  <a:miter lim="800000"/>
                </a:ln>
                <a:cs typeface="+mj-cs"/>
              </a:rPr>
              <a:t>Customizable </a:t>
            </a:r>
            <a:r>
              <a:rPr lang="en-US" sz="2000" b="1" dirty="0">
                <a:ln w="17780" cmpd="sng">
                  <a:noFill/>
                  <a:prstDash val="solid"/>
                  <a:miter lim="800000"/>
                </a:ln>
                <a:cs typeface="+mj-cs"/>
              </a:rPr>
              <a:t>UI and </a:t>
            </a:r>
            <a:r>
              <a:rPr lang="en-US" sz="2000" b="1" dirty="0" smtClean="0">
                <a:ln w="17780" cmpd="sng">
                  <a:noFill/>
                  <a:prstDash val="solid"/>
                  <a:miter lim="800000"/>
                </a:ln>
                <a:cs typeface="+mj-cs"/>
              </a:rPr>
              <a:t>mods</a:t>
            </a:r>
            <a:r>
              <a:rPr lang="he-IL" sz="2000" b="1" dirty="0" smtClean="0">
                <a:ln w="17780" cmpd="sng">
                  <a:noFill/>
                  <a:prstDash val="solid"/>
                  <a:miter lim="800000"/>
                </a:ln>
                <a:cs typeface="+mj-cs"/>
              </a:rPr>
              <a:t>.</a:t>
            </a:r>
          </a:p>
        </p:txBody>
      </p:sp>
      <p:sp>
        <p:nvSpPr>
          <p:cNvPr id="9" name="TextBox 8"/>
          <p:cNvSpPr txBox="1"/>
          <p:nvPr/>
        </p:nvSpPr>
        <p:spPr>
          <a:xfrm>
            <a:off x="1701876" y="3193631"/>
            <a:ext cx="6274505" cy="400110"/>
          </a:xfrm>
          <a:prstGeom prst="rect">
            <a:avLst/>
          </a:prstGeom>
          <a:noFill/>
        </p:spPr>
        <p:txBody>
          <a:bodyPr wrap="square" rtlCol="1" anchor="ctr">
            <a:spAutoFit/>
          </a:bodyPr>
          <a:lstStyle/>
          <a:p>
            <a:r>
              <a:rPr lang="he-IL" sz="2000" b="1" dirty="0" smtClean="0">
                <a:ln w="17780" cmpd="sng">
                  <a:noFill/>
                  <a:prstDash val="solid"/>
                  <a:miter lim="800000"/>
                </a:ln>
                <a:cs typeface="+mj-cs"/>
              </a:rPr>
              <a:t>2. בניית רשת מורכבת של </a:t>
            </a:r>
            <a:r>
              <a:rPr lang="en-US" sz="2000" b="1" dirty="0" smtClean="0">
                <a:ln w="17780" cmpd="sng">
                  <a:noFill/>
                  <a:prstDash val="solid"/>
                  <a:miter lim="800000"/>
                </a:ln>
                <a:cs typeface="+mj-cs"/>
              </a:rPr>
              <a:t>quests</a:t>
            </a:r>
            <a:r>
              <a:rPr lang="he-IL" sz="2000" b="1" dirty="0" smtClean="0">
                <a:ln w="17780" cmpd="sng">
                  <a:noFill/>
                  <a:prstDash val="solid"/>
                  <a:miter lim="800000"/>
                </a:ln>
                <a:cs typeface="+mj-cs"/>
              </a:rPr>
              <a:t> להעמקת עניין ב-</a:t>
            </a:r>
            <a:r>
              <a:rPr lang="en-US" sz="2000" b="1" dirty="0" err="1" smtClean="0">
                <a:ln w="17780" cmpd="sng">
                  <a:noFill/>
                  <a:prstDash val="solid"/>
                  <a:miter lim="800000"/>
                </a:ln>
                <a:cs typeface="+mj-cs"/>
              </a:rPr>
              <a:t>PvE</a:t>
            </a:r>
            <a:r>
              <a:rPr lang="en-US" sz="2000" b="1" dirty="0" smtClean="0">
                <a:ln w="17780" cmpd="sng">
                  <a:noFill/>
                  <a:prstDash val="solid"/>
                  <a:miter lim="800000"/>
                </a:ln>
                <a:cs typeface="+mj-cs"/>
              </a:rPr>
              <a:t> content</a:t>
            </a:r>
            <a:r>
              <a:rPr lang="he-IL" sz="2000" b="1" dirty="0" smtClean="0">
                <a:ln w="17780" cmpd="sng">
                  <a:noFill/>
                  <a:prstDash val="solid"/>
                  <a:miter lim="800000"/>
                </a:ln>
                <a:cs typeface="+mj-cs"/>
              </a:rPr>
              <a:t>.</a:t>
            </a:r>
          </a:p>
        </p:txBody>
      </p:sp>
      <p:sp>
        <p:nvSpPr>
          <p:cNvPr id="11" name="TextBox 10"/>
          <p:cNvSpPr txBox="1"/>
          <p:nvPr/>
        </p:nvSpPr>
        <p:spPr>
          <a:xfrm>
            <a:off x="1701876" y="3847038"/>
            <a:ext cx="6274505" cy="400110"/>
          </a:xfrm>
          <a:prstGeom prst="rect">
            <a:avLst/>
          </a:prstGeom>
          <a:noFill/>
        </p:spPr>
        <p:txBody>
          <a:bodyPr wrap="square" rtlCol="1" anchor="ctr">
            <a:spAutoFit/>
          </a:bodyPr>
          <a:lstStyle/>
          <a:p>
            <a:r>
              <a:rPr lang="he-IL" sz="2000" b="1" dirty="0" smtClean="0">
                <a:ln w="17780" cmpd="sng">
                  <a:noFill/>
                  <a:prstDash val="solid"/>
                  <a:miter lim="800000"/>
                </a:ln>
                <a:cs typeface="+mj-cs"/>
              </a:rPr>
              <a:t>3</a:t>
            </a:r>
            <a:r>
              <a:rPr lang="he-IL" sz="2000" b="1" dirty="0" smtClean="0">
                <a:ln w="17780" cmpd="sng">
                  <a:noFill/>
                  <a:prstDash val="solid"/>
                  <a:miter lim="800000"/>
                </a:ln>
                <a:cs typeface="+mj-cs"/>
              </a:rPr>
              <a:t>. בניית </a:t>
            </a:r>
            <a:r>
              <a:rPr lang="en-US" sz="2000" b="1" dirty="0" smtClean="0">
                <a:ln w="17780" cmpd="sng">
                  <a:noFill/>
                  <a:prstDash val="solid"/>
                  <a:miter lim="800000"/>
                </a:ln>
                <a:cs typeface="+mj-cs"/>
              </a:rPr>
              <a:t>AI</a:t>
            </a:r>
            <a:r>
              <a:rPr lang="he-IL" sz="2000" b="1" dirty="0" smtClean="0">
                <a:ln w="17780" cmpd="sng">
                  <a:noFill/>
                  <a:prstDash val="solid"/>
                  <a:miter lim="800000"/>
                </a:ln>
                <a:cs typeface="+mj-cs"/>
              </a:rPr>
              <a:t> מורכב ל-</a:t>
            </a:r>
            <a:r>
              <a:rPr lang="en-US" sz="2000" b="1" dirty="0" smtClean="0">
                <a:ln w="17780" cmpd="sng">
                  <a:noFill/>
                  <a:prstDash val="solid"/>
                  <a:miter lim="800000"/>
                </a:ln>
                <a:cs typeface="+mj-cs"/>
              </a:rPr>
              <a:t>Raid Bosses</a:t>
            </a:r>
            <a:r>
              <a:rPr lang="he-IL" sz="2000" b="1" dirty="0" smtClean="0">
                <a:ln w="17780" cmpd="sng">
                  <a:noFill/>
                  <a:prstDash val="solid"/>
                  <a:miter lim="800000"/>
                </a:ln>
                <a:cs typeface="+mj-cs"/>
              </a:rPr>
              <a:t>.</a:t>
            </a:r>
            <a:endParaRPr lang="he-IL" sz="2000" b="1" dirty="0">
              <a:ln w="17780" cmpd="sng">
                <a:noFill/>
                <a:prstDash val="solid"/>
                <a:miter lim="800000"/>
              </a:ln>
              <a:cs typeface="+mj-cs"/>
            </a:endParaRPr>
          </a:p>
        </p:txBody>
      </p:sp>
    </p:spTree>
    <p:extLst>
      <p:ext uri="{BB962C8B-B14F-4D97-AF65-F5344CB8AC3E}">
        <p14:creationId xmlns:p14="http://schemas.microsoft.com/office/powerpoint/2010/main" val="283561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7056</TotalTime>
  <Words>937</Words>
  <Application>Microsoft Office PowerPoint</Application>
  <PresentationFormat>On-screen Show (4:3)</PresentationFormat>
  <Paragraphs>105</Paragraphs>
  <Slides>21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ערכת נושא Office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yafit alon</dc:creator>
  <cp:lastModifiedBy>Roman</cp:lastModifiedBy>
  <cp:revision>111</cp:revision>
  <dcterms:created xsi:type="dcterms:W3CDTF">2014-04-29T09:24:07Z</dcterms:created>
  <dcterms:modified xsi:type="dcterms:W3CDTF">2014-05-11T10:17:18Z</dcterms:modified>
</cp:coreProperties>
</file>